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8" r:id="rId3"/>
    <p:sldId id="260" r:id="rId4"/>
    <p:sldId id="259" r:id="rId5"/>
    <p:sldId id="261" r:id="rId6"/>
    <p:sldId id="2002" r:id="rId7"/>
    <p:sldId id="200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/>
    <p:restoredTop sz="89034"/>
  </p:normalViewPr>
  <p:slideViewPr>
    <p:cSldViewPr snapToGrid="0" snapToObjects="1">
      <p:cViewPr>
        <p:scale>
          <a:sx n="87" d="100"/>
          <a:sy n="87" d="100"/>
        </p:scale>
        <p:origin x="102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tiff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550BCE-52A5-FE43-8BF0-6AA6AC5F9885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C18EE-11C6-F94F-966B-AC00AFEE34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5592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18EE-11C6-F94F-966B-AC00AFEE341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9431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Calibri Light"/>
              </a:rPr>
              <a:t>Situation: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alibri Light"/>
                <a:cs typeface="Calibri Light"/>
              </a:rPr>
              <a:t>Head of tennis coaches needs to:</a:t>
            </a:r>
          </a:p>
          <a:p>
            <a:pPr marL="128588" indent="-128588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alibri Light"/>
                <a:cs typeface="Calibri Light"/>
              </a:rPr>
              <a:t>Schedule group/single lessons</a:t>
            </a:r>
          </a:p>
          <a:p>
            <a:pPr marL="128588" indent="-128588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alibri Light"/>
                <a:cs typeface="Calibri Light"/>
              </a:rPr>
              <a:t>Arrange schedule for all coaches</a:t>
            </a:r>
          </a:p>
          <a:p>
            <a:pPr marL="128588" indent="-128588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alibri Light"/>
                <a:cs typeface="Calibri Light"/>
              </a:rPr>
              <a:t>Manage ad-hoc queries</a:t>
            </a:r>
          </a:p>
          <a:p>
            <a:pPr marL="128588" indent="-128588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alibri Light"/>
                <a:cs typeface="Calibri Light"/>
              </a:rPr>
              <a:t>Note cancellations for billing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Calibri Ligh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Calibri Ligh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Calibri Light"/>
              </a:rPr>
              <a:t>Problem: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Calibri Light"/>
              </a:rPr>
              <a:t>Unpaid extra hours for orchestration &amp; query management</a:t>
            </a:r>
          </a:p>
          <a:p>
            <a:r>
              <a:rPr lang="de-DE" dirty="0"/>
              <a:t>Error </a:t>
            </a:r>
            <a:r>
              <a:rPr lang="de-DE" dirty="0" err="1"/>
              <a:t>prone</a:t>
            </a:r>
            <a:r>
              <a:rPr lang="de-DE" dirty="0"/>
              <a:t> (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remember</a:t>
            </a:r>
            <a:r>
              <a:rPr lang="de-DE" dirty="0"/>
              <a:t>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day</a:t>
            </a:r>
            <a:r>
              <a:rPr lang="de-DE" dirty="0"/>
              <a:t> -&gt;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chance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take</a:t>
            </a:r>
            <a:r>
              <a:rPr lang="de-DE" dirty="0"/>
              <a:t> </a:t>
            </a:r>
            <a:r>
              <a:rPr lang="de-DE" dirty="0" err="1"/>
              <a:t>notes</a:t>
            </a:r>
            <a:r>
              <a:rPr lang="de-DE" dirty="0"/>
              <a:t> in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classes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18EE-11C6-F94F-966B-AC00AFEE341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470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18EE-11C6-F94F-966B-AC00AFEE341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086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18EE-11C6-F94F-966B-AC00AFEE341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284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2C18EE-11C6-F94F-966B-AC00AFEE341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4388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9274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779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665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afikinhaltsfolie_ohne Überschrif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think-cell Folie" r:id="rId4" imgW="344" imgH="344" progId="TCLayout.ActiveDocument.1">
                  <p:embed/>
                </p:oleObj>
              </mc:Choice>
              <mc:Fallback>
                <p:oleObj name="think-cell Folie" r:id="rId4" imgW="344" imgH="344" progId="TCLayout.ActiveDocument.1">
                  <p:embed/>
                  <p:pic>
                    <p:nvPicPr>
                      <p:cNvPr id="7" name="Objek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Fußzeilenplatzhalter 7">
            <a:extLst>
              <a:ext uri="{FF2B5EF4-FFF2-40B4-BE49-F238E27FC236}">
                <a16:creationId xmlns:a16="http://schemas.microsoft.com/office/drawing/2014/main" id="{F03E7560-5E40-463B-9E77-544E2A5565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63688" y="6551476"/>
            <a:ext cx="6948000" cy="153888"/>
          </a:xfrm>
        </p:spPr>
        <p:txBody>
          <a:bodyPr/>
          <a:lstStyle/>
          <a:p>
            <a:r>
              <a:rPr lang="de-DE"/>
              <a:t>|  Präsentationstitel über Menü Einfügen Fußzeile anpassen</a:t>
            </a:r>
            <a:endParaRPr lang="de-DE" dirty="0"/>
          </a:p>
        </p:txBody>
      </p:sp>
      <p:sp>
        <p:nvSpPr>
          <p:cNvPr id="4" name="Foliennummernplatzhalter 8">
            <a:extLst>
              <a:ext uri="{FF2B5EF4-FFF2-40B4-BE49-F238E27FC236}">
                <a16:creationId xmlns:a16="http://schemas.microsoft.com/office/drawing/2014/main" id="{D3063EC7-FC15-4245-A3A7-C2137AE8EA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388424" y="6551476"/>
            <a:ext cx="468238" cy="153888"/>
          </a:xfrm>
        </p:spPr>
        <p:txBody>
          <a:bodyPr/>
          <a:lstStyle/>
          <a:p>
            <a:fld id="{0FC795B9-236B-4A8D-ADD9-8523AE5CA097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Datumsplatzhalter 2">
            <a:extLst>
              <a:ext uri="{FF2B5EF4-FFF2-40B4-BE49-F238E27FC236}">
                <a16:creationId xmlns:a16="http://schemas.microsoft.com/office/drawing/2014/main" id="{6B6EB472-8216-43FC-80E4-57B7C1470097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1072967" y="6554306"/>
            <a:ext cx="648000" cy="153888"/>
          </a:xfrm>
        </p:spPr>
        <p:txBody>
          <a:bodyPr/>
          <a:lstStyle/>
          <a:p>
            <a:fld id="{4F36C850-B727-4C85-B904-6052E28F40FC}" type="datetime1">
              <a:rPr lang="de-DE" smtClean="0"/>
              <a:t>27.05.21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50407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32">
          <p15:clr>
            <a:srgbClr val="FBAE40"/>
          </p15:clr>
        </p15:guide>
        <p15:guide id="2" pos="181">
          <p15:clr>
            <a:srgbClr val="FBAE40"/>
          </p15:clr>
        </p15:guide>
        <p15:guide id="3" pos="5579">
          <p15:clr>
            <a:srgbClr val="FBAE40"/>
          </p15:clr>
        </p15:guide>
        <p15:guide id="4" pos="2767">
          <p15:clr>
            <a:srgbClr val="FBAE40"/>
          </p15:clr>
        </p15:guide>
        <p15:guide id="5" pos="2993">
          <p15:clr>
            <a:srgbClr val="FBAE40"/>
          </p15:clr>
        </p15:guide>
        <p15:guide id="6" pos="2880">
          <p15:clr>
            <a:srgbClr val="FBAE40"/>
          </p15:clr>
        </p15:guide>
        <p15:guide id="7" orient="horz" pos="3884">
          <p15:clr>
            <a:srgbClr val="FBAE40"/>
          </p15:clr>
        </p15:guide>
        <p15:guide id="8" orient="horz" pos="1026">
          <p15:clr>
            <a:srgbClr val="FBAE40"/>
          </p15:clr>
        </p15:guide>
        <p15:guide id="9" orient="horz" pos="6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04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0707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8126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1118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8525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2963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965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667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9889F-2F7E-DA45-BD96-66625796658E}" type="datetimeFigureOut">
              <a:rPr lang="de-DE" smtClean="0"/>
              <a:t>27.05.21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3E12E-CF75-2C43-8CB3-0E3B325DDDA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2946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it.wikipedia.org/wiki/Smash_(tennis)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hyperlink" Target="https://www.freeimageslive.co.uk/free_stock_image/tennis-jpg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tiff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7.png"/><Relationship Id="rId3" Type="http://schemas.openxmlformats.org/officeDocument/2006/relationships/image" Target="../media/image9.png"/><Relationship Id="rId7" Type="http://schemas.openxmlformats.org/officeDocument/2006/relationships/image" Target="../media/image13.tiff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openxmlformats.org/officeDocument/2006/relationships/image" Target="../media/image8.png"/><Relationship Id="rId4" Type="http://schemas.openxmlformats.org/officeDocument/2006/relationships/image" Target="../media/image10.png"/><Relationship Id="rId9" Type="http://schemas.openxmlformats.org/officeDocument/2006/relationships/image" Target="../media/image15.tiff"/><Relationship Id="rId14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slide" Target="slide8.xml"/><Relationship Id="rId3" Type="http://schemas.openxmlformats.org/officeDocument/2006/relationships/image" Target="../media/image9.png"/><Relationship Id="rId7" Type="http://schemas.openxmlformats.org/officeDocument/2006/relationships/image" Target="../media/image13.tiff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5" Type="http://schemas.openxmlformats.org/officeDocument/2006/relationships/slide" Target="slide7.xml"/><Relationship Id="rId10" Type="http://schemas.openxmlformats.org/officeDocument/2006/relationships/image" Target="../media/image8.png"/><Relationship Id="rId4" Type="http://schemas.openxmlformats.org/officeDocument/2006/relationships/image" Target="../media/image10.png"/><Relationship Id="rId9" Type="http://schemas.openxmlformats.org/officeDocument/2006/relationships/image" Target="../media/image15.tiff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script.google.com/home/projects/1AewHYp-h5atUYzWR7k9VloNvDakw7XzqIN0n7OQ6YyjvTjEtN7c_wkkV/edit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hyperlink" Target="https://docs.google.com/spreadsheets/d/1_322Dgf3MuUR9RZEL7E4SRPlrK8zb5ul1Nk-k3QDxV0/edit#gid=0" TargetMode="Externa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pythonanywhere.com/user/Lii544/files/home/Lii544/Projects/LTScal/flask_calendar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6CBE95-2C0C-B643-B0FB-667BEC0206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5594" y="1699022"/>
            <a:ext cx="6858000" cy="1790700"/>
          </a:xfrm>
        </p:spPr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C25F725-B421-964F-812E-FB9092012A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5594" y="3558778"/>
            <a:ext cx="6858000" cy="1241822"/>
          </a:xfrm>
        </p:spPr>
        <p:txBody>
          <a:bodyPr/>
          <a:lstStyle/>
          <a:p>
            <a:endParaRPr lang="de-DE"/>
          </a:p>
        </p:txBody>
      </p:sp>
      <p:pic>
        <p:nvPicPr>
          <p:cNvPr id="5" name="Grafik 4" descr="Ein Bild, das Tennis, Platz, Spieler, Sport enthält.&#10;&#10;Automatisch generierte Beschreibung">
            <a:extLst>
              <a:ext uri="{FF2B5EF4-FFF2-40B4-BE49-F238E27FC236}">
                <a16:creationId xmlns:a16="http://schemas.microsoft.com/office/drawing/2014/main" id="{1A98F774-E2BF-C544-930D-3C9FC5AFB6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423441" y="-132735"/>
            <a:ext cx="10663084" cy="71087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C4373AF-6572-D940-B50F-4FACD7097F11}"/>
              </a:ext>
            </a:extLst>
          </p:cNvPr>
          <p:cNvSpPr/>
          <p:nvPr/>
        </p:nvSpPr>
        <p:spPr bwMode="auto">
          <a:xfrm>
            <a:off x="-423441" y="3558777"/>
            <a:ext cx="10663084" cy="3417209"/>
          </a:xfrm>
          <a:prstGeom prst="rect">
            <a:avLst/>
          </a:prstGeom>
          <a:solidFill>
            <a:schemeClr val="accent1">
              <a:lumMod val="50000"/>
              <a:alpha val="42838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0A43C764-954E-B94C-951C-9A4DF9B3990F}"/>
              </a:ext>
            </a:extLst>
          </p:cNvPr>
          <p:cNvSpPr txBox="1">
            <a:spLocks/>
          </p:cNvSpPr>
          <p:nvPr/>
        </p:nvSpPr>
        <p:spPr>
          <a:xfrm>
            <a:off x="2574973" y="3923913"/>
            <a:ext cx="6444337" cy="1790700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3600" b="1" dirty="0">
                <a:solidFill>
                  <a:schemeClr val="bg1"/>
                </a:solidFill>
                <a:latin typeface="Arial"/>
                <a:cs typeface="Calibri Light"/>
              </a:rPr>
              <a:t>Schedule &amp; Booking Tool </a:t>
            </a:r>
          </a:p>
          <a:p>
            <a:pPr algn="r"/>
            <a:r>
              <a:rPr lang="de-DE" sz="3600" b="1" dirty="0">
                <a:solidFill>
                  <a:schemeClr val="bg1"/>
                </a:solidFill>
                <a:latin typeface="Arial"/>
                <a:cs typeface="Calibri Light"/>
              </a:rPr>
              <a:t>Leipzig Tennis School</a:t>
            </a:r>
          </a:p>
          <a:p>
            <a:pPr algn="r"/>
            <a:endParaRPr lang="de-DE" sz="3600" b="1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E6987CA-2A4F-EF4D-A7E2-D2F083DC561D}"/>
              </a:ext>
            </a:extLst>
          </p:cNvPr>
          <p:cNvSpPr txBox="1">
            <a:spLocks/>
          </p:cNvSpPr>
          <p:nvPr/>
        </p:nvSpPr>
        <p:spPr>
          <a:xfrm>
            <a:off x="2574975" y="5632422"/>
            <a:ext cx="6444337" cy="372370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1500" b="1" dirty="0">
                <a:solidFill>
                  <a:schemeClr val="bg1"/>
                </a:solidFill>
                <a:latin typeface="Arial"/>
                <a:cs typeface="Calibri Light"/>
              </a:rPr>
              <a:t>Pipeline Academy UG | Lisa-Marie Krause | 28.06.2021</a:t>
            </a:r>
            <a:endParaRPr lang="de-DE" sz="1500" b="1" dirty="0">
              <a:solidFill>
                <a:schemeClr val="bg1"/>
              </a:solidFill>
              <a:latin typeface="Arial"/>
            </a:endParaRP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0A67A012-2168-5742-90B1-8765E443C321}"/>
              </a:ext>
            </a:extLst>
          </p:cNvPr>
          <p:cNvCxnSpPr/>
          <p:nvPr/>
        </p:nvCxnSpPr>
        <p:spPr>
          <a:xfrm>
            <a:off x="3291840" y="5403910"/>
            <a:ext cx="57274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5080124C-A156-F343-85EA-9D169E00C021}"/>
              </a:ext>
            </a:extLst>
          </p:cNvPr>
          <p:cNvSpPr/>
          <p:nvPr/>
        </p:nvSpPr>
        <p:spPr>
          <a:xfrm>
            <a:off x="6845531" y="1053651"/>
            <a:ext cx="2356409" cy="9199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5F2EE91-DADC-9C40-B66F-549402DBB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940" y="1295580"/>
            <a:ext cx="1987370" cy="42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7891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72B80F-7A06-9C43-95E3-7773FB041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B229D7-F10B-EE47-953B-131A7960C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562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Sportwettkampf, Sport, Tennis, drinnen enthält.&#10;&#10;Automatisch generierte Beschreibung">
            <a:extLst>
              <a:ext uri="{FF2B5EF4-FFF2-40B4-BE49-F238E27FC236}">
                <a16:creationId xmlns:a16="http://schemas.microsoft.com/office/drawing/2014/main" id="{6246258E-CC44-274B-B8C7-F94CC03E31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30040"/>
          <a:stretch/>
        </p:blipFill>
        <p:spPr>
          <a:xfrm>
            <a:off x="-56045" y="-545690"/>
            <a:ext cx="9336232" cy="4337430"/>
          </a:xfrm>
          <a:prstGeom prst="rect">
            <a:avLst/>
          </a:prstGeom>
        </p:spPr>
      </p:pic>
      <p:sp>
        <p:nvSpPr>
          <p:cNvPr id="32" name="Rectangle 6">
            <a:extLst>
              <a:ext uri="{FF2B5EF4-FFF2-40B4-BE49-F238E27FC236}">
                <a16:creationId xmlns:a16="http://schemas.microsoft.com/office/drawing/2014/main" id="{45D6BF2A-685D-E747-BD15-3D4C9DEF4664}"/>
              </a:ext>
            </a:extLst>
          </p:cNvPr>
          <p:cNvSpPr/>
          <p:nvPr/>
        </p:nvSpPr>
        <p:spPr bwMode="auto">
          <a:xfrm>
            <a:off x="-56046" y="-579616"/>
            <a:ext cx="9598251" cy="4371356"/>
          </a:xfrm>
          <a:prstGeom prst="rect">
            <a:avLst/>
          </a:prstGeom>
          <a:solidFill>
            <a:schemeClr val="accent4">
              <a:lumMod val="40000"/>
              <a:lumOff val="60000"/>
              <a:alpha val="37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6958CB9-7AA0-4767-AF77-E08C06DC3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 Light"/>
              </a:rPr>
              <a:t>Situation &amp; </a:t>
            </a:r>
            <a:r>
              <a:rPr lang="de-DE" dirty="0" err="1">
                <a:cs typeface="Calibri Light"/>
              </a:rPr>
              <a:t>Objective</a:t>
            </a:r>
            <a:endParaRPr lang="de-DE" dirty="0"/>
          </a:p>
        </p:txBody>
      </p:sp>
      <p:grpSp>
        <p:nvGrpSpPr>
          <p:cNvPr id="39" name="Gruppieren 38">
            <a:extLst>
              <a:ext uri="{FF2B5EF4-FFF2-40B4-BE49-F238E27FC236}">
                <a16:creationId xmlns:a16="http://schemas.microsoft.com/office/drawing/2014/main" id="{C4D83C15-EF3F-4DE3-85D6-B0F792FEE970}"/>
              </a:ext>
            </a:extLst>
          </p:cNvPr>
          <p:cNvGrpSpPr/>
          <p:nvPr/>
        </p:nvGrpSpPr>
        <p:grpSpPr>
          <a:xfrm>
            <a:off x="461188" y="3126526"/>
            <a:ext cx="2102073" cy="3061632"/>
            <a:chOff x="1366209" y="3342994"/>
            <a:chExt cx="2802763" cy="4082181"/>
          </a:xfrm>
        </p:grpSpPr>
        <p:sp>
          <p:nvSpPr>
            <p:cNvPr id="24" name="Freeform 41">
              <a:extLst>
                <a:ext uri="{FF2B5EF4-FFF2-40B4-BE49-F238E27FC236}">
                  <a16:creationId xmlns:a16="http://schemas.microsoft.com/office/drawing/2014/main" id="{E59DB812-41E4-4021-8E3A-7C9DF2D4295B}"/>
                </a:ext>
              </a:extLst>
            </p:cNvPr>
            <p:cNvSpPr/>
            <p:nvPr/>
          </p:nvSpPr>
          <p:spPr bwMode="auto">
            <a:xfrm>
              <a:off x="2079439" y="3342994"/>
              <a:ext cx="1294848" cy="1294848"/>
            </a:xfrm>
            <a:custGeom>
              <a:avLst/>
              <a:gdLst>
                <a:gd name="connsiteX0" fmla="*/ 680692 w 1361384"/>
                <a:gd name="connsiteY0" fmla="*/ 0 h 1361384"/>
                <a:gd name="connsiteX1" fmla="*/ 806418 w 1361384"/>
                <a:gd name="connsiteY1" fmla="*/ 52077 h 1361384"/>
                <a:gd name="connsiteX2" fmla="*/ 1309307 w 1361384"/>
                <a:gd name="connsiteY2" fmla="*/ 554966 h 1361384"/>
                <a:gd name="connsiteX3" fmla="*/ 1309307 w 1361384"/>
                <a:gd name="connsiteY3" fmla="*/ 806419 h 1361384"/>
                <a:gd name="connsiteX4" fmla="*/ 806418 w 1361384"/>
                <a:gd name="connsiteY4" fmla="*/ 1309307 h 1361384"/>
                <a:gd name="connsiteX5" fmla="*/ 554966 w 1361384"/>
                <a:gd name="connsiteY5" fmla="*/ 1309307 h 1361384"/>
                <a:gd name="connsiteX6" fmla="*/ 52077 w 1361384"/>
                <a:gd name="connsiteY6" fmla="*/ 806419 h 1361384"/>
                <a:gd name="connsiteX7" fmla="*/ 52077 w 1361384"/>
                <a:gd name="connsiteY7" fmla="*/ 554966 h 1361384"/>
                <a:gd name="connsiteX8" fmla="*/ 554966 w 1361384"/>
                <a:gd name="connsiteY8" fmla="*/ 52077 h 1361384"/>
                <a:gd name="connsiteX9" fmla="*/ 680692 w 1361384"/>
                <a:gd name="connsiteY9" fmla="*/ 0 h 1361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1384" h="1361384">
                  <a:moveTo>
                    <a:pt x="680692" y="0"/>
                  </a:moveTo>
                  <a:cubicBezTo>
                    <a:pt x="726196" y="0"/>
                    <a:pt x="771700" y="17359"/>
                    <a:pt x="806418" y="52077"/>
                  </a:cubicBezTo>
                  <a:lnTo>
                    <a:pt x="1309307" y="554966"/>
                  </a:lnTo>
                  <a:cubicBezTo>
                    <a:pt x="1378744" y="624402"/>
                    <a:pt x="1378744" y="736982"/>
                    <a:pt x="1309307" y="806419"/>
                  </a:cubicBezTo>
                  <a:lnTo>
                    <a:pt x="806418" y="1309307"/>
                  </a:lnTo>
                  <a:cubicBezTo>
                    <a:pt x="736982" y="1378744"/>
                    <a:pt x="624402" y="1378744"/>
                    <a:pt x="554966" y="1309307"/>
                  </a:cubicBezTo>
                  <a:lnTo>
                    <a:pt x="52077" y="806419"/>
                  </a:lnTo>
                  <a:cubicBezTo>
                    <a:pt x="-17360" y="736982"/>
                    <a:pt x="-17360" y="624402"/>
                    <a:pt x="52077" y="554966"/>
                  </a:cubicBezTo>
                  <a:lnTo>
                    <a:pt x="554966" y="52077"/>
                  </a:lnTo>
                  <a:cubicBezTo>
                    <a:pt x="589684" y="17359"/>
                    <a:pt x="635188" y="0"/>
                    <a:pt x="680692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211C846B-FB7B-418E-9452-31258A8287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80281" y="3835228"/>
              <a:ext cx="493167" cy="293087"/>
            </a:xfrm>
            <a:custGeom>
              <a:avLst/>
              <a:gdLst>
                <a:gd name="T0" fmla="*/ 1585 w 3789"/>
                <a:gd name="T1" fmla="*/ 738 h 2251"/>
                <a:gd name="T2" fmla="*/ 1405 w 3789"/>
                <a:gd name="T3" fmla="*/ 1067 h 2251"/>
                <a:gd name="T4" fmla="*/ 1509 w 3789"/>
                <a:gd name="T5" fmla="*/ 1435 h 2251"/>
                <a:gd name="T6" fmla="*/ 1837 w 3789"/>
                <a:gd name="T7" fmla="*/ 1616 h 2251"/>
                <a:gd name="T8" fmla="*/ 2204 w 3789"/>
                <a:gd name="T9" fmla="*/ 1511 h 2251"/>
                <a:gd name="T10" fmla="*/ 2385 w 3789"/>
                <a:gd name="T11" fmla="*/ 1184 h 2251"/>
                <a:gd name="T12" fmla="*/ 2280 w 3789"/>
                <a:gd name="T13" fmla="*/ 815 h 2251"/>
                <a:gd name="T14" fmla="*/ 1952 w 3789"/>
                <a:gd name="T15" fmla="*/ 635 h 2251"/>
                <a:gd name="T16" fmla="*/ 2240 w 3789"/>
                <a:gd name="T17" fmla="*/ 393 h 2251"/>
                <a:gd name="T18" fmla="*/ 2592 w 3789"/>
                <a:gd name="T19" fmla="*/ 718 h 2251"/>
                <a:gd name="T20" fmla="*/ 2699 w 3789"/>
                <a:gd name="T21" fmla="*/ 1201 h 2251"/>
                <a:gd name="T22" fmla="*/ 2496 w 3789"/>
                <a:gd name="T23" fmla="*/ 1663 h 2251"/>
                <a:gd name="T24" fmla="*/ 2065 w 3789"/>
                <a:gd name="T25" fmla="*/ 1916 h 2251"/>
                <a:gd name="T26" fmla="*/ 2361 w 3789"/>
                <a:gd name="T27" fmla="*/ 1870 h 2251"/>
                <a:gd name="T28" fmla="*/ 2863 w 3789"/>
                <a:gd name="T29" fmla="*/ 1645 h 2251"/>
                <a:gd name="T30" fmla="*/ 3213 w 3789"/>
                <a:gd name="T31" fmla="*/ 1368 h 2251"/>
                <a:gd name="T32" fmla="*/ 3400 w 3789"/>
                <a:gd name="T33" fmla="*/ 1164 h 2251"/>
                <a:gd name="T34" fmla="*/ 3412 w 3789"/>
                <a:gd name="T35" fmla="*/ 1103 h 2251"/>
                <a:gd name="T36" fmla="*/ 3251 w 3789"/>
                <a:gd name="T37" fmla="*/ 915 h 2251"/>
                <a:gd name="T38" fmla="*/ 2921 w 3789"/>
                <a:gd name="T39" fmla="*/ 640 h 2251"/>
                <a:gd name="T40" fmla="*/ 2433 w 3789"/>
                <a:gd name="T41" fmla="*/ 399 h 2251"/>
                <a:gd name="T42" fmla="*/ 1874 w 3789"/>
                <a:gd name="T43" fmla="*/ 315 h 2251"/>
                <a:gd name="T44" fmla="*/ 1274 w 3789"/>
                <a:gd name="T45" fmla="*/ 432 h 2251"/>
                <a:gd name="T46" fmla="*/ 817 w 3789"/>
                <a:gd name="T47" fmla="*/ 684 h 2251"/>
                <a:gd name="T48" fmla="*/ 513 w 3789"/>
                <a:gd name="T49" fmla="*/ 953 h 2251"/>
                <a:gd name="T50" fmla="*/ 375 w 3789"/>
                <a:gd name="T51" fmla="*/ 1114 h 2251"/>
                <a:gd name="T52" fmla="*/ 413 w 3789"/>
                <a:gd name="T53" fmla="*/ 1184 h 2251"/>
                <a:gd name="T54" fmla="*/ 621 w 3789"/>
                <a:gd name="T55" fmla="*/ 1406 h 2251"/>
                <a:gd name="T56" fmla="*/ 991 w 3789"/>
                <a:gd name="T57" fmla="*/ 1683 h 2251"/>
                <a:gd name="T58" fmla="*/ 1511 w 3789"/>
                <a:gd name="T59" fmla="*/ 1892 h 2251"/>
                <a:gd name="T60" fmla="*/ 1653 w 3789"/>
                <a:gd name="T61" fmla="*/ 1898 h 2251"/>
                <a:gd name="T62" fmla="*/ 1248 w 3789"/>
                <a:gd name="T63" fmla="*/ 1608 h 2251"/>
                <a:gd name="T64" fmla="*/ 1086 w 3789"/>
                <a:gd name="T65" fmla="*/ 1125 h 2251"/>
                <a:gd name="T66" fmla="*/ 1248 w 3789"/>
                <a:gd name="T67" fmla="*/ 643 h 2251"/>
                <a:gd name="T68" fmla="*/ 1653 w 3789"/>
                <a:gd name="T69" fmla="*/ 352 h 2251"/>
                <a:gd name="T70" fmla="*/ 2197 w 3789"/>
                <a:gd name="T71" fmla="*/ 22 h 2251"/>
                <a:gd name="T72" fmla="*/ 2806 w 3789"/>
                <a:gd name="T73" fmla="*/ 214 h 2251"/>
                <a:gd name="T74" fmla="*/ 3270 w 3789"/>
                <a:gd name="T75" fmla="*/ 510 h 2251"/>
                <a:gd name="T76" fmla="*/ 3583 w 3789"/>
                <a:gd name="T77" fmla="*/ 808 h 2251"/>
                <a:gd name="T78" fmla="*/ 3737 w 3789"/>
                <a:gd name="T79" fmla="*/ 998 h 2251"/>
                <a:gd name="T80" fmla="*/ 3789 w 3789"/>
                <a:gd name="T81" fmla="*/ 1123 h 2251"/>
                <a:gd name="T82" fmla="*/ 3737 w 3789"/>
                <a:gd name="T83" fmla="*/ 1254 h 2251"/>
                <a:gd name="T84" fmla="*/ 3586 w 3789"/>
                <a:gd name="T85" fmla="*/ 1447 h 2251"/>
                <a:gd name="T86" fmla="*/ 3277 w 3789"/>
                <a:gd name="T87" fmla="*/ 1749 h 2251"/>
                <a:gd name="T88" fmla="*/ 2814 w 3789"/>
                <a:gd name="T89" fmla="*/ 2046 h 2251"/>
                <a:gd name="T90" fmla="*/ 2202 w 3789"/>
                <a:gd name="T91" fmla="*/ 2232 h 2251"/>
                <a:gd name="T92" fmla="*/ 1477 w 3789"/>
                <a:gd name="T93" fmla="*/ 2203 h 2251"/>
                <a:gd name="T94" fmla="*/ 870 w 3789"/>
                <a:gd name="T95" fmla="*/ 1977 h 2251"/>
                <a:gd name="T96" fmla="*/ 427 w 3789"/>
                <a:gd name="T97" fmla="*/ 1665 h 2251"/>
                <a:gd name="T98" fmla="*/ 148 w 3789"/>
                <a:gd name="T99" fmla="*/ 1379 h 2251"/>
                <a:gd name="T100" fmla="*/ 38 w 3789"/>
                <a:gd name="T101" fmla="*/ 1233 h 2251"/>
                <a:gd name="T102" fmla="*/ 2 w 3789"/>
                <a:gd name="T103" fmla="*/ 1101 h 2251"/>
                <a:gd name="T104" fmla="*/ 64 w 3789"/>
                <a:gd name="T105" fmla="*/ 981 h 2251"/>
                <a:gd name="T106" fmla="*/ 243 w 3789"/>
                <a:gd name="T107" fmla="*/ 770 h 2251"/>
                <a:gd name="T108" fmla="*/ 580 w 3789"/>
                <a:gd name="T109" fmla="*/ 465 h 2251"/>
                <a:gd name="T110" fmla="*/ 1066 w 3789"/>
                <a:gd name="T111" fmla="*/ 177 h 2251"/>
                <a:gd name="T112" fmla="*/ 1691 w 3789"/>
                <a:gd name="T113" fmla="*/ 11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89" h="2251">
                  <a:moveTo>
                    <a:pt x="1894" y="631"/>
                  </a:moveTo>
                  <a:lnTo>
                    <a:pt x="1837" y="635"/>
                  </a:lnTo>
                  <a:lnTo>
                    <a:pt x="1780" y="644"/>
                  </a:lnTo>
                  <a:lnTo>
                    <a:pt x="1728" y="660"/>
                  </a:lnTo>
                  <a:lnTo>
                    <a:pt x="1677" y="681"/>
                  </a:lnTo>
                  <a:lnTo>
                    <a:pt x="1630" y="707"/>
                  </a:lnTo>
                  <a:lnTo>
                    <a:pt x="1585" y="738"/>
                  </a:lnTo>
                  <a:lnTo>
                    <a:pt x="1546" y="775"/>
                  </a:lnTo>
                  <a:lnTo>
                    <a:pt x="1509" y="816"/>
                  </a:lnTo>
                  <a:lnTo>
                    <a:pt x="1478" y="860"/>
                  </a:lnTo>
                  <a:lnTo>
                    <a:pt x="1451" y="907"/>
                  </a:lnTo>
                  <a:lnTo>
                    <a:pt x="1431" y="958"/>
                  </a:lnTo>
                  <a:lnTo>
                    <a:pt x="1414" y="1011"/>
                  </a:lnTo>
                  <a:lnTo>
                    <a:pt x="1405" y="1067"/>
                  </a:lnTo>
                  <a:lnTo>
                    <a:pt x="1402" y="1125"/>
                  </a:lnTo>
                  <a:lnTo>
                    <a:pt x="1405" y="1184"/>
                  </a:lnTo>
                  <a:lnTo>
                    <a:pt x="1414" y="1239"/>
                  </a:lnTo>
                  <a:lnTo>
                    <a:pt x="1429" y="1293"/>
                  </a:lnTo>
                  <a:lnTo>
                    <a:pt x="1451" y="1344"/>
                  </a:lnTo>
                  <a:lnTo>
                    <a:pt x="1478" y="1391"/>
                  </a:lnTo>
                  <a:lnTo>
                    <a:pt x="1509" y="1435"/>
                  </a:lnTo>
                  <a:lnTo>
                    <a:pt x="1545" y="1475"/>
                  </a:lnTo>
                  <a:lnTo>
                    <a:pt x="1585" y="1511"/>
                  </a:lnTo>
                  <a:lnTo>
                    <a:pt x="1629" y="1542"/>
                  </a:lnTo>
                  <a:lnTo>
                    <a:pt x="1677" y="1569"/>
                  </a:lnTo>
                  <a:lnTo>
                    <a:pt x="1728" y="1591"/>
                  </a:lnTo>
                  <a:lnTo>
                    <a:pt x="1780" y="1606"/>
                  </a:lnTo>
                  <a:lnTo>
                    <a:pt x="1837" y="1616"/>
                  </a:lnTo>
                  <a:lnTo>
                    <a:pt x="1894" y="1620"/>
                  </a:lnTo>
                  <a:lnTo>
                    <a:pt x="1953" y="1616"/>
                  </a:lnTo>
                  <a:lnTo>
                    <a:pt x="2008" y="1606"/>
                  </a:lnTo>
                  <a:lnTo>
                    <a:pt x="2062" y="1591"/>
                  </a:lnTo>
                  <a:lnTo>
                    <a:pt x="2113" y="1569"/>
                  </a:lnTo>
                  <a:lnTo>
                    <a:pt x="2160" y="1542"/>
                  </a:lnTo>
                  <a:lnTo>
                    <a:pt x="2204" y="1511"/>
                  </a:lnTo>
                  <a:lnTo>
                    <a:pt x="2244" y="1475"/>
                  </a:lnTo>
                  <a:lnTo>
                    <a:pt x="2280" y="1435"/>
                  </a:lnTo>
                  <a:lnTo>
                    <a:pt x="2311" y="1391"/>
                  </a:lnTo>
                  <a:lnTo>
                    <a:pt x="2337" y="1343"/>
                  </a:lnTo>
                  <a:lnTo>
                    <a:pt x="2359" y="1292"/>
                  </a:lnTo>
                  <a:lnTo>
                    <a:pt x="2374" y="1239"/>
                  </a:lnTo>
                  <a:lnTo>
                    <a:pt x="2385" y="1184"/>
                  </a:lnTo>
                  <a:lnTo>
                    <a:pt x="2387" y="1125"/>
                  </a:lnTo>
                  <a:lnTo>
                    <a:pt x="2385" y="1067"/>
                  </a:lnTo>
                  <a:lnTo>
                    <a:pt x="2374" y="1011"/>
                  </a:lnTo>
                  <a:lnTo>
                    <a:pt x="2359" y="958"/>
                  </a:lnTo>
                  <a:lnTo>
                    <a:pt x="2337" y="907"/>
                  </a:lnTo>
                  <a:lnTo>
                    <a:pt x="2311" y="858"/>
                  </a:lnTo>
                  <a:lnTo>
                    <a:pt x="2280" y="815"/>
                  </a:lnTo>
                  <a:lnTo>
                    <a:pt x="2244" y="774"/>
                  </a:lnTo>
                  <a:lnTo>
                    <a:pt x="2204" y="738"/>
                  </a:lnTo>
                  <a:lnTo>
                    <a:pt x="2160" y="707"/>
                  </a:lnTo>
                  <a:lnTo>
                    <a:pt x="2112" y="681"/>
                  </a:lnTo>
                  <a:lnTo>
                    <a:pt x="2061" y="660"/>
                  </a:lnTo>
                  <a:lnTo>
                    <a:pt x="2008" y="644"/>
                  </a:lnTo>
                  <a:lnTo>
                    <a:pt x="1952" y="635"/>
                  </a:lnTo>
                  <a:lnTo>
                    <a:pt x="1894" y="631"/>
                  </a:lnTo>
                  <a:close/>
                  <a:moveTo>
                    <a:pt x="1894" y="315"/>
                  </a:moveTo>
                  <a:lnTo>
                    <a:pt x="1968" y="319"/>
                  </a:lnTo>
                  <a:lnTo>
                    <a:pt x="2039" y="329"/>
                  </a:lnTo>
                  <a:lnTo>
                    <a:pt x="2108" y="345"/>
                  </a:lnTo>
                  <a:lnTo>
                    <a:pt x="2175" y="367"/>
                  </a:lnTo>
                  <a:lnTo>
                    <a:pt x="2240" y="393"/>
                  </a:lnTo>
                  <a:lnTo>
                    <a:pt x="2302" y="427"/>
                  </a:lnTo>
                  <a:lnTo>
                    <a:pt x="2359" y="464"/>
                  </a:lnTo>
                  <a:lnTo>
                    <a:pt x="2415" y="507"/>
                  </a:lnTo>
                  <a:lnTo>
                    <a:pt x="2465" y="554"/>
                  </a:lnTo>
                  <a:lnTo>
                    <a:pt x="2511" y="605"/>
                  </a:lnTo>
                  <a:lnTo>
                    <a:pt x="2554" y="659"/>
                  </a:lnTo>
                  <a:lnTo>
                    <a:pt x="2592" y="718"/>
                  </a:lnTo>
                  <a:lnTo>
                    <a:pt x="2624" y="779"/>
                  </a:lnTo>
                  <a:lnTo>
                    <a:pt x="2652" y="843"/>
                  </a:lnTo>
                  <a:lnTo>
                    <a:pt x="2674" y="910"/>
                  </a:lnTo>
                  <a:lnTo>
                    <a:pt x="2690" y="981"/>
                  </a:lnTo>
                  <a:lnTo>
                    <a:pt x="2699" y="1052"/>
                  </a:lnTo>
                  <a:lnTo>
                    <a:pt x="2702" y="1125"/>
                  </a:lnTo>
                  <a:lnTo>
                    <a:pt x="2699" y="1201"/>
                  </a:lnTo>
                  <a:lnTo>
                    <a:pt x="2689" y="1276"/>
                  </a:lnTo>
                  <a:lnTo>
                    <a:pt x="2671" y="1349"/>
                  </a:lnTo>
                  <a:lnTo>
                    <a:pt x="2647" y="1418"/>
                  </a:lnTo>
                  <a:lnTo>
                    <a:pt x="2617" y="1485"/>
                  </a:lnTo>
                  <a:lnTo>
                    <a:pt x="2583" y="1548"/>
                  </a:lnTo>
                  <a:lnTo>
                    <a:pt x="2542" y="1608"/>
                  </a:lnTo>
                  <a:lnTo>
                    <a:pt x="2496" y="1663"/>
                  </a:lnTo>
                  <a:lnTo>
                    <a:pt x="2446" y="1715"/>
                  </a:lnTo>
                  <a:lnTo>
                    <a:pt x="2392" y="1763"/>
                  </a:lnTo>
                  <a:lnTo>
                    <a:pt x="2333" y="1804"/>
                  </a:lnTo>
                  <a:lnTo>
                    <a:pt x="2271" y="1841"/>
                  </a:lnTo>
                  <a:lnTo>
                    <a:pt x="2205" y="1872"/>
                  </a:lnTo>
                  <a:lnTo>
                    <a:pt x="2136" y="1898"/>
                  </a:lnTo>
                  <a:lnTo>
                    <a:pt x="2065" y="1916"/>
                  </a:lnTo>
                  <a:lnTo>
                    <a:pt x="1991" y="1929"/>
                  </a:lnTo>
                  <a:lnTo>
                    <a:pt x="1915" y="1935"/>
                  </a:lnTo>
                  <a:lnTo>
                    <a:pt x="2011" y="1931"/>
                  </a:lnTo>
                  <a:lnTo>
                    <a:pt x="2102" y="1922"/>
                  </a:lnTo>
                  <a:lnTo>
                    <a:pt x="2191" y="1909"/>
                  </a:lnTo>
                  <a:lnTo>
                    <a:pt x="2278" y="1892"/>
                  </a:lnTo>
                  <a:lnTo>
                    <a:pt x="2361" y="1870"/>
                  </a:lnTo>
                  <a:lnTo>
                    <a:pt x="2442" y="1846"/>
                  </a:lnTo>
                  <a:lnTo>
                    <a:pt x="2519" y="1818"/>
                  </a:lnTo>
                  <a:lnTo>
                    <a:pt x="2594" y="1788"/>
                  </a:lnTo>
                  <a:lnTo>
                    <a:pt x="2666" y="1755"/>
                  </a:lnTo>
                  <a:lnTo>
                    <a:pt x="2735" y="1720"/>
                  </a:lnTo>
                  <a:lnTo>
                    <a:pt x="2800" y="1683"/>
                  </a:lnTo>
                  <a:lnTo>
                    <a:pt x="2863" y="1645"/>
                  </a:lnTo>
                  <a:lnTo>
                    <a:pt x="2923" y="1606"/>
                  </a:lnTo>
                  <a:lnTo>
                    <a:pt x="2980" y="1565"/>
                  </a:lnTo>
                  <a:lnTo>
                    <a:pt x="3033" y="1525"/>
                  </a:lnTo>
                  <a:lnTo>
                    <a:pt x="3082" y="1486"/>
                  </a:lnTo>
                  <a:lnTo>
                    <a:pt x="3129" y="1445"/>
                  </a:lnTo>
                  <a:lnTo>
                    <a:pt x="3173" y="1406"/>
                  </a:lnTo>
                  <a:lnTo>
                    <a:pt x="3213" y="1368"/>
                  </a:lnTo>
                  <a:lnTo>
                    <a:pt x="3250" y="1332"/>
                  </a:lnTo>
                  <a:lnTo>
                    <a:pt x="3284" y="1298"/>
                  </a:lnTo>
                  <a:lnTo>
                    <a:pt x="3313" y="1266"/>
                  </a:lnTo>
                  <a:lnTo>
                    <a:pt x="3341" y="1236"/>
                  </a:lnTo>
                  <a:lnTo>
                    <a:pt x="3364" y="1208"/>
                  </a:lnTo>
                  <a:lnTo>
                    <a:pt x="3384" y="1184"/>
                  </a:lnTo>
                  <a:lnTo>
                    <a:pt x="3400" y="1164"/>
                  </a:lnTo>
                  <a:lnTo>
                    <a:pt x="3412" y="1148"/>
                  </a:lnTo>
                  <a:lnTo>
                    <a:pt x="3422" y="1135"/>
                  </a:lnTo>
                  <a:lnTo>
                    <a:pt x="3427" y="1127"/>
                  </a:lnTo>
                  <a:lnTo>
                    <a:pt x="3430" y="1125"/>
                  </a:lnTo>
                  <a:lnTo>
                    <a:pt x="3427" y="1123"/>
                  </a:lnTo>
                  <a:lnTo>
                    <a:pt x="3422" y="1114"/>
                  </a:lnTo>
                  <a:lnTo>
                    <a:pt x="3412" y="1103"/>
                  </a:lnTo>
                  <a:lnTo>
                    <a:pt x="3400" y="1086"/>
                  </a:lnTo>
                  <a:lnTo>
                    <a:pt x="3384" y="1065"/>
                  </a:lnTo>
                  <a:lnTo>
                    <a:pt x="3364" y="1041"/>
                  </a:lnTo>
                  <a:lnTo>
                    <a:pt x="3341" y="1013"/>
                  </a:lnTo>
                  <a:lnTo>
                    <a:pt x="3315" y="983"/>
                  </a:lnTo>
                  <a:lnTo>
                    <a:pt x="3285" y="951"/>
                  </a:lnTo>
                  <a:lnTo>
                    <a:pt x="3251" y="915"/>
                  </a:lnTo>
                  <a:lnTo>
                    <a:pt x="3213" y="878"/>
                  </a:lnTo>
                  <a:lnTo>
                    <a:pt x="3173" y="840"/>
                  </a:lnTo>
                  <a:lnTo>
                    <a:pt x="3129" y="801"/>
                  </a:lnTo>
                  <a:lnTo>
                    <a:pt x="3082" y="760"/>
                  </a:lnTo>
                  <a:lnTo>
                    <a:pt x="3033" y="720"/>
                  </a:lnTo>
                  <a:lnTo>
                    <a:pt x="2979" y="680"/>
                  </a:lnTo>
                  <a:lnTo>
                    <a:pt x="2921" y="640"/>
                  </a:lnTo>
                  <a:lnTo>
                    <a:pt x="2861" y="600"/>
                  </a:lnTo>
                  <a:lnTo>
                    <a:pt x="2798" y="562"/>
                  </a:lnTo>
                  <a:lnTo>
                    <a:pt x="2731" y="525"/>
                  </a:lnTo>
                  <a:lnTo>
                    <a:pt x="2662" y="490"/>
                  </a:lnTo>
                  <a:lnTo>
                    <a:pt x="2588" y="458"/>
                  </a:lnTo>
                  <a:lnTo>
                    <a:pt x="2512" y="427"/>
                  </a:lnTo>
                  <a:lnTo>
                    <a:pt x="2433" y="399"/>
                  </a:lnTo>
                  <a:lnTo>
                    <a:pt x="2351" y="375"/>
                  </a:lnTo>
                  <a:lnTo>
                    <a:pt x="2266" y="355"/>
                  </a:lnTo>
                  <a:lnTo>
                    <a:pt x="2178" y="338"/>
                  </a:lnTo>
                  <a:lnTo>
                    <a:pt x="2087" y="325"/>
                  </a:lnTo>
                  <a:lnTo>
                    <a:pt x="1992" y="319"/>
                  </a:lnTo>
                  <a:lnTo>
                    <a:pt x="1894" y="315"/>
                  </a:lnTo>
                  <a:close/>
                  <a:moveTo>
                    <a:pt x="1874" y="315"/>
                  </a:moveTo>
                  <a:lnTo>
                    <a:pt x="1779" y="320"/>
                  </a:lnTo>
                  <a:lnTo>
                    <a:pt x="1688" y="328"/>
                  </a:lnTo>
                  <a:lnTo>
                    <a:pt x="1600" y="342"/>
                  </a:lnTo>
                  <a:lnTo>
                    <a:pt x="1515" y="359"/>
                  </a:lnTo>
                  <a:lnTo>
                    <a:pt x="1432" y="380"/>
                  </a:lnTo>
                  <a:lnTo>
                    <a:pt x="1351" y="404"/>
                  </a:lnTo>
                  <a:lnTo>
                    <a:pt x="1274" y="432"/>
                  </a:lnTo>
                  <a:lnTo>
                    <a:pt x="1200" y="463"/>
                  </a:lnTo>
                  <a:lnTo>
                    <a:pt x="1129" y="495"/>
                  </a:lnTo>
                  <a:lnTo>
                    <a:pt x="1060" y="531"/>
                  </a:lnTo>
                  <a:lnTo>
                    <a:pt x="994" y="568"/>
                  </a:lnTo>
                  <a:lnTo>
                    <a:pt x="932" y="606"/>
                  </a:lnTo>
                  <a:lnTo>
                    <a:pt x="874" y="645"/>
                  </a:lnTo>
                  <a:lnTo>
                    <a:pt x="817" y="684"/>
                  </a:lnTo>
                  <a:lnTo>
                    <a:pt x="764" y="725"/>
                  </a:lnTo>
                  <a:lnTo>
                    <a:pt x="715" y="765"/>
                  </a:lnTo>
                  <a:lnTo>
                    <a:pt x="668" y="804"/>
                  </a:lnTo>
                  <a:lnTo>
                    <a:pt x="624" y="843"/>
                  </a:lnTo>
                  <a:lnTo>
                    <a:pt x="584" y="881"/>
                  </a:lnTo>
                  <a:lnTo>
                    <a:pt x="547" y="918"/>
                  </a:lnTo>
                  <a:lnTo>
                    <a:pt x="513" y="953"/>
                  </a:lnTo>
                  <a:lnTo>
                    <a:pt x="483" y="985"/>
                  </a:lnTo>
                  <a:lnTo>
                    <a:pt x="457" y="1015"/>
                  </a:lnTo>
                  <a:lnTo>
                    <a:pt x="434" y="1042"/>
                  </a:lnTo>
                  <a:lnTo>
                    <a:pt x="414" y="1066"/>
                  </a:lnTo>
                  <a:lnTo>
                    <a:pt x="397" y="1087"/>
                  </a:lnTo>
                  <a:lnTo>
                    <a:pt x="384" y="1103"/>
                  </a:lnTo>
                  <a:lnTo>
                    <a:pt x="375" y="1114"/>
                  </a:lnTo>
                  <a:lnTo>
                    <a:pt x="371" y="1123"/>
                  </a:lnTo>
                  <a:lnTo>
                    <a:pt x="368" y="1125"/>
                  </a:lnTo>
                  <a:lnTo>
                    <a:pt x="371" y="1127"/>
                  </a:lnTo>
                  <a:lnTo>
                    <a:pt x="375" y="1135"/>
                  </a:lnTo>
                  <a:lnTo>
                    <a:pt x="384" y="1148"/>
                  </a:lnTo>
                  <a:lnTo>
                    <a:pt x="397" y="1164"/>
                  </a:lnTo>
                  <a:lnTo>
                    <a:pt x="413" y="1184"/>
                  </a:lnTo>
                  <a:lnTo>
                    <a:pt x="433" y="1208"/>
                  </a:lnTo>
                  <a:lnTo>
                    <a:pt x="456" y="1236"/>
                  </a:lnTo>
                  <a:lnTo>
                    <a:pt x="482" y="1266"/>
                  </a:lnTo>
                  <a:lnTo>
                    <a:pt x="512" y="1298"/>
                  </a:lnTo>
                  <a:lnTo>
                    <a:pt x="544" y="1332"/>
                  </a:lnTo>
                  <a:lnTo>
                    <a:pt x="581" y="1368"/>
                  </a:lnTo>
                  <a:lnTo>
                    <a:pt x="621" y="1406"/>
                  </a:lnTo>
                  <a:lnTo>
                    <a:pt x="664" y="1445"/>
                  </a:lnTo>
                  <a:lnTo>
                    <a:pt x="710" y="1486"/>
                  </a:lnTo>
                  <a:lnTo>
                    <a:pt x="761" y="1525"/>
                  </a:lnTo>
                  <a:lnTo>
                    <a:pt x="813" y="1565"/>
                  </a:lnTo>
                  <a:lnTo>
                    <a:pt x="869" y="1606"/>
                  </a:lnTo>
                  <a:lnTo>
                    <a:pt x="929" y="1645"/>
                  </a:lnTo>
                  <a:lnTo>
                    <a:pt x="991" y="1683"/>
                  </a:lnTo>
                  <a:lnTo>
                    <a:pt x="1055" y="1720"/>
                  </a:lnTo>
                  <a:lnTo>
                    <a:pt x="1124" y="1755"/>
                  </a:lnTo>
                  <a:lnTo>
                    <a:pt x="1196" y="1788"/>
                  </a:lnTo>
                  <a:lnTo>
                    <a:pt x="1271" y="1818"/>
                  </a:lnTo>
                  <a:lnTo>
                    <a:pt x="1348" y="1846"/>
                  </a:lnTo>
                  <a:lnTo>
                    <a:pt x="1428" y="1870"/>
                  </a:lnTo>
                  <a:lnTo>
                    <a:pt x="1511" y="1892"/>
                  </a:lnTo>
                  <a:lnTo>
                    <a:pt x="1597" y="1909"/>
                  </a:lnTo>
                  <a:lnTo>
                    <a:pt x="1687" y="1922"/>
                  </a:lnTo>
                  <a:lnTo>
                    <a:pt x="1779" y="1931"/>
                  </a:lnTo>
                  <a:lnTo>
                    <a:pt x="1874" y="1935"/>
                  </a:lnTo>
                  <a:lnTo>
                    <a:pt x="1798" y="1929"/>
                  </a:lnTo>
                  <a:lnTo>
                    <a:pt x="1724" y="1916"/>
                  </a:lnTo>
                  <a:lnTo>
                    <a:pt x="1653" y="1898"/>
                  </a:lnTo>
                  <a:lnTo>
                    <a:pt x="1584" y="1872"/>
                  </a:lnTo>
                  <a:lnTo>
                    <a:pt x="1518" y="1841"/>
                  </a:lnTo>
                  <a:lnTo>
                    <a:pt x="1456" y="1804"/>
                  </a:lnTo>
                  <a:lnTo>
                    <a:pt x="1397" y="1762"/>
                  </a:lnTo>
                  <a:lnTo>
                    <a:pt x="1343" y="1715"/>
                  </a:lnTo>
                  <a:lnTo>
                    <a:pt x="1292" y="1663"/>
                  </a:lnTo>
                  <a:lnTo>
                    <a:pt x="1248" y="1608"/>
                  </a:lnTo>
                  <a:lnTo>
                    <a:pt x="1206" y="1548"/>
                  </a:lnTo>
                  <a:lnTo>
                    <a:pt x="1172" y="1485"/>
                  </a:lnTo>
                  <a:lnTo>
                    <a:pt x="1142" y="1418"/>
                  </a:lnTo>
                  <a:lnTo>
                    <a:pt x="1119" y="1349"/>
                  </a:lnTo>
                  <a:lnTo>
                    <a:pt x="1101" y="1276"/>
                  </a:lnTo>
                  <a:lnTo>
                    <a:pt x="1090" y="1201"/>
                  </a:lnTo>
                  <a:lnTo>
                    <a:pt x="1086" y="1125"/>
                  </a:lnTo>
                  <a:lnTo>
                    <a:pt x="1090" y="1049"/>
                  </a:lnTo>
                  <a:lnTo>
                    <a:pt x="1101" y="974"/>
                  </a:lnTo>
                  <a:lnTo>
                    <a:pt x="1119" y="902"/>
                  </a:lnTo>
                  <a:lnTo>
                    <a:pt x="1142" y="832"/>
                  </a:lnTo>
                  <a:lnTo>
                    <a:pt x="1172" y="766"/>
                  </a:lnTo>
                  <a:lnTo>
                    <a:pt x="1206" y="703"/>
                  </a:lnTo>
                  <a:lnTo>
                    <a:pt x="1248" y="643"/>
                  </a:lnTo>
                  <a:lnTo>
                    <a:pt x="1292" y="586"/>
                  </a:lnTo>
                  <a:lnTo>
                    <a:pt x="1343" y="535"/>
                  </a:lnTo>
                  <a:lnTo>
                    <a:pt x="1397" y="488"/>
                  </a:lnTo>
                  <a:lnTo>
                    <a:pt x="1456" y="445"/>
                  </a:lnTo>
                  <a:lnTo>
                    <a:pt x="1518" y="408"/>
                  </a:lnTo>
                  <a:lnTo>
                    <a:pt x="1584" y="377"/>
                  </a:lnTo>
                  <a:lnTo>
                    <a:pt x="1653" y="352"/>
                  </a:lnTo>
                  <a:lnTo>
                    <a:pt x="1724" y="334"/>
                  </a:lnTo>
                  <a:lnTo>
                    <a:pt x="1798" y="321"/>
                  </a:lnTo>
                  <a:lnTo>
                    <a:pt x="1874" y="315"/>
                  </a:lnTo>
                  <a:close/>
                  <a:moveTo>
                    <a:pt x="1894" y="0"/>
                  </a:moveTo>
                  <a:lnTo>
                    <a:pt x="1998" y="2"/>
                  </a:lnTo>
                  <a:lnTo>
                    <a:pt x="2099" y="11"/>
                  </a:lnTo>
                  <a:lnTo>
                    <a:pt x="2197" y="22"/>
                  </a:lnTo>
                  <a:lnTo>
                    <a:pt x="2293" y="39"/>
                  </a:lnTo>
                  <a:lnTo>
                    <a:pt x="2386" y="60"/>
                  </a:lnTo>
                  <a:lnTo>
                    <a:pt x="2476" y="84"/>
                  </a:lnTo>
                  <a:lnTo>
                    <a:pt x="2562" y="112"/>
                  </a:lnTo>
                  <a:lnTo>
                    <a:pt x="2646" y="143"/>
                  </a:lnTo>
                  <a:lnTo>
                    <a:pt x="2728" y="177"/>
                  </a:lnTo>
                  <a:lnTo>
                    <a:pt x="2806" y="214"/>
                  </a:lnTo>
                  <a:lnTo>
                    <a:pt x="2881" y="252"/>
                  </a:lnTo>
                  <a:lnTo>
                    <a:pt x="2953" y="292"/>
                  </a:lnTo>
                  <a:lnTo>
                    <a:pt x="3022" y="334"/>
                  </a:lnTo>
                  <a:lnTo>
                    <a:pt x="3089" y="376"/>
                  </a:lnTo>
                  <a:lnTo>
                    <a:pt x="3152" y="420"/>
                  </a:lnTo>
                  <a:lnTo>
                    <a:pt x="3212" y="465"/>
                  </a:lnTo>
                  <a:lnTo>
                    <a:pt x="3270" y="510"/>
                  </a:lnTo>
                  <a:lnTo>
                    <a:pt x="3324" y="555"/>
                  </a:lnTo>
                  <a:lnTo>
                    <a:pt x="3376" y="600"/>
                  </a:lnTo>
                  <a:lnTo>
                    <a:pt x="3423" y="644"/>
                  </a:lnTo>
                  <a:lnTo>
                    <a:pt x="3468" y="686"/>
                  </a:lnTo>
                  <a:lnTo>
                    <a:pt x="3509" y="729"/>
                  </a:lnTo>
                  <a:lnTo>
                    <a:pt x="3548" y="770"/>
                  </a:lnTo>
                  <a:lnTo>
                    <a:pt x="3583" y="808"/>
                  </a:lnTo>
                  <a:lnTo>
                    <a:pt x="3615" y="843"/>
                  </a:lnTo>
                  <a:lnTo>
                    <a:pt x="3644" y="877"/>
                  </a:lnTo>
                  <a:lnTo>
                    <a:pt x="3669" y="908"/>
                  </a:lnTo>
                  <a:lnTo>
                    <a:pt x="3691" y="936"/>
                  </a:lnTo>
                  <a:lnTo>
                    <a:pt x="3709" y="961"/>
                  </a:lnTo>
                  <a:lnTo>
                    <a:pt x="3725" y="981"/>
                  </a:lnTo>
                  <a:lnTo>
                    <a:pt x="3737" y="998"/>
                  </a:lnTo>
                  <a:lnTo>
                    <a:pt x="3745" y="1009"/>
                  </a:lnTo>
                  <a:lnTo>
                    <a:pt x="3751" y="1018"/>
                  </a:lnTo>
                  <a:lnTo>
                    <a:pt x="3752" y="1020"/>
                  </a:lnTo>
                  <a:lnTo>
                    <a:pt x="3768" y="1043"/>
                  </a:lnTo>
                  <a:lnTo>
                    <a:pt x="3780" y="1067"/>
                  </a:lnTo>
                  <a:lnTo>
                    <a:pt x="3786" y="1094"/>
                  </a:lnTo>
                  <a:lnTo>
                    <a:pt x="3789" y="1123"/>
                  </a:lnTo>
                  <a:lnTo>
                    <a:pt x="3786" y="1150"/>
                  </a:lnTo>
                  <a:lnTo>
                    <a:pt x="3780" y="1178"/>
                  </a:lnTo>
                  <a:lnTo>
                    <a:pt x="3768" y="1206"/>
                  </a:lnTo>
                  <a:lnTo>
                    <a:pt x="3752" y="1231"/>
                  </a:lnTo>
                  <a:lnTo>
                    <a:pt x="3751" y="1233"/>
                  </a:lnTo>
                  <a:lnTo>
                    <a:pt x="3746" y="1241"/>
                  </a:lnTo>
                  <a:lnTo>
                    <a:pt x="3737" y="1254"/>
                  </a:lnTo>
                  <a:lnTo>
                    <a:pt x="3725" y="1270"/>
                  </a:lnTo>
                  <a:lnTo>
                    <a:pt x="3711" y="1292"/>
                  </a:lnTo>
                  <a:lnTo>
                    <a:pt x="3692" y="1316"/>
                  </a:lnTo>
                  <a:lnTo>
                    <a:pt x="3670" y="1345"/>
                  </a:lnTo>
                  <a:lnTo>
                    <a:pt x="3646" y="1376"/>
                  </a:lnTo>
                  <a:lnTo>
                    <a:pt x="3617" y="1411"/>
                  </a:lnTo>
                  <a:lnTo>
                    <a:pt x="3586" y="1447"/>
                  </a:lnTo>
                  <a:lnTo>
                    <a:pt x="3552" y="1486"/>
                  </a:lnTo>
                  <a:lnTo>
                    <a:pt x="3514" y="1527"/>
                  </a:lnTo>
                  <a:lnTo>
                    <a:pt x="3473" y="1570"/>
                  </a:lnTo>
                  <a:lnTo>
                    <a:pt x="3429" y="1613"/>
                  </a:lnTo>
                  <a:lnTo>
                    <a:pt x="3381" y="1658"/>
                  </a:lnTo>
                  <a:lnTo>
                    <a:pt x="3331" y="1703"/>
                  </a:lnTo>
                  <a:lnTo>
                    <a:pt x="3277" y="1749"/>
                  </a:lnTo>
                  <a:lnTo>
                    <a:pt x="3220" y="1794"/>
                  </a:lnTo>
                  <a:lnTo>
                    <a:pt x="3160" y="1839"/>
                  </a:lnTo>
                  <a:lnTo>
                    <a:pt x="3097" y="1883"/>
                  </a:lnTo>
                  <a:lnTo>
                    <a:pt x="3030" y="1926"/>
                  </a:lnTo>
                  <a:lnTo>
                    <a:pt x="2961" y="1968"/>
                  </a:lnTo>
                  <a:lnTo>
                    <a:pt x="2889" y="2008"/>
                  </a:lnTo>
                  <a:lnTo>
                    <a:pt x="2814" y="2046"/>
                  </a:lnTo>
                  <a:lnTo>
                    <a:pt x="2736" y="2083"/>
                  </a:lnTo>
                  <a:lnTo>
                    <a:pt x="2654" y="2116"/>
                  </a:lnTo>
                  <a:lnTo>
                    <a:pt x="2569" y="2147"/>
                  </a:lnTo>
                  <a:lnTo>
                    <a:pt x="2481" y="2173"/>
                  </a:lnTo>
                  <a:lnTo>
                    <a:pt x="2392" y="2198"/>
                  </a:lnTo>
                  <a:lnTo>
                    <a:pt x="2298" y="2217"/>
                  </a:lnTo>
                  <a:lnTo>
                    <a:pt x="2202" y="2232"/>
                  </a:lnTo>
                  <a:lnTo>
                    <a:pt x="2102" y="2244"/>
                  </a:lnTo>
                  <a:lnTo>
                    <a:pt x="2000" y="2249"/>
                  </a:lnTo>
                  <a:lnTo>
                    <a:pt x="1894" y="2251"/>
                  </a:lnTo>
                  <a:lnTo>
                    <a:pt x="1785" y="2246"/>
                  </a:lnTo>
                  <a:lnTo>
                    <a:pt x="1679" y="2237"/>
                  </a:lnTo>
                  <a:lnTo>
                    <a:pt x="1577" y="2222"/>
                  </a:lnTo>
                  <a:lnTo>
                    <a:pt x="1477" y="2203"/>
                  </a:lnTo>
                  <a:lnTo>
                    <a:pt x="1380" y="2180"/>
                  </a:lnTo>
                  <a:lnTo>
                    <a:pt x="1287" y="2154"/>
                  </a:lnTo>
                  <a:lnTo>
                    <a:pt x="1197" y="2124"/>
                  </a:lnTo>
                  <a:lnTo>
                    <a:pt x="1111" y="2091"/>
                  </a:lnTo>
                  <a:lnTo>
                    <a:pt x="1028" y="2056"/>
                  </a:lnTo>
                  <a:lnTo>
                    <a:pt x="947" y="2018"/>
                  </a:lnTo>
                  <a:lnTo>
                    <a:pt x="870" y="1977"/>
                  </a:lnTo>
                  <a:lnTo>
                    <a:pt x="798" y="1935"/>
                  </a:lnTo>
                  <a:lnTo>
                    <a:pt x="727" y="1892"/>
                  </a:lnTo>
                  <a:lnTo>
                    <a:pt x="661" y="1847"/>
                  </a:lnTo>
                  <a:lnTo>
                    <a:pt x="597" y="1802"/>
                  </a:lnTo>
                  <a:lnTo>
                    <a:pt x="536" y="1756"/>
                  </a:lnTo>
                  <a:lnTo>
                    <a:pt x="480" y="1710"/>
                  </a:lnTo>
                  <a:lnTo>
                    <a:pt x="427" y="1665"/>
                  </a:lnTo>
                  <a:lnTo>
                    <a:pt x="376" y="1620"/>
                  </a:lnTo>
                  <a:lnTo>
                    <a:pt x="330" y="1575"/>
                  </a:lnTo>
                  <a:lnTo>
                    <a:pt x="287" y="1532"/>
                  </a:lnTo>
                  <a:lnTo>
                    <a:pt x="247" y="1490"/>
                  </a:lnTo>
                  <a:lnTo>
                    <a:pt x="211" y="1451"/>
                  </a:lnTo>
                  <a:lnTo>
                    <a:pt x="178" y="1413"/>
                  </a:lnTo>
                  <a:lnTo>
                    <a:pt x="148" y="1379"/>
                  </a:lnTo>
                  <a:lnTo>
                    <a:pt x="122" y="1346"/>
                  </a:lnTo>
                  <a:lnTo>
                    <a:pt x="100" y="1317"/>
                  </a:lnTo>
                  <a:lnTo>
                    <a:pt x="81" y="1292"/>
                  </a:lnTo>
                  <a:lnTo>
                    <a:pt x="64" y="1271"/>
                  </a:lnTo>
                  <a:lnTo>
                    <a:pt x="53" y="1254"/>
                  </a:lnTo>
                  <a:lnTo>
                    <a:pt x="44" y="1241"/>
                  </a:lnTo>
                  <a:lnTo>
                    <a:pt x="38" y="1233"/>
                  </a:lnTo>
                  <a:lnTo>
                    <a:pt x="37" y="1231"/>
                  </a:lnTo>
                  <a:lnTo>
                    <a:pt x="21" y="1208"/>
                  </a:lnTo>
                  <a:lnTo>
                    <a:pt x="9" y="1182"/>
                  </a:lnTo>
                  <a:lnTo>
                    <a:pt x="2" y="1156"/>
                  </a:lnTo>
                  <a:lnTo>
                    <a:pt x="0" y="1128"/>
                  </a:lnTo>
                  <a:lnTo>
                    <a:pt x="0" y="1128"/>
                  </a:lnTo>
                  <a:lnTo>
                    <a:pt x="2" y="1101"/>
                  </a:lnTo>
                  <a:lnTo>
                    <a:pt x="9" y="1072"/>
                  </a:lnTo>
                  <a:lnTo>
                    <a:pt x="21" y="1045"/>
                  </a:lnTo>
                  <a:lnTo>
                    <a:pt x="37" y="1020"/>
                  </a:lnTo>
                  <a:lnTo>
                    <a:pt x="38" y="1018"/>
                  </a:lnTo>
                  <a:lnTo>
                    <a:pt x="44" y="1009"/>
                  </a:lnTo>
                  <a:lnTo>
                    <a:pt x="52" y="998"/>
                  </a:lnTo>
                  <a:lnTo>
                    <a:pt x="64" y="981"/>
                  </a:lnTo>
                  <a:lnTo>
                    <a:pt x="79" y="961"/>
                  </a:lnTo>
                  <a:lnTo>
                    <a:pt x="99" y="936"/>
                  </a:lnTo>
                  <a:lnTo>
                    <a:pt x="121" y="908"/>
                  </a:lnTo>
                  <a:lnTo>
                    <a:pt x="146" y="877"/>
                  </a:lnTo>
                  <a:lnTo>
                    <a:pt x="176" y="843"/>
                  </a:lnTo>
                  <a:lnTo>
                    <a:pt x="207" y="808"/>
                  </a:lnTo>
                  <a:lnTo>
                    <a:pt x="243" y="770"/>
                  </a:lnTo>
                  <a:lnTo>
                    <a:pt x="282" y="729"/>
                  </a:lnTo>
                  <a:lnTo>
                    <a:pt x="323" y="686"/>
                  </a:lnTo>
                  <a:lnTo>
                    <a:pt x="368" y="644"/>
                  </a:lnTo>
                  <a:lnTo>
                    <a:pt x="417" y="600"/>
                  </a:lnTo>
                  <a:lnTo>
                    <a:pt x="468" y="555"/>
                  </a:lnTo>
                  <a:lnTo>
                    <a:pt x="523" y="510"/>
                  </a:lnTo>
                  <a:lnTo>
                    <a:pt x="580" y="465"/>
                  </a:lnTo>
                  <a:lnTo>
                    <a:pt x="640" y="420"/>
                  </a:lnTo>
                  <a:lnTo>
                    <a:pt x="703" y="376"/>
                  </a:lnTo>
                  <a:lnTo>
                    <a:pt x="770" y="334"/>
                  </a:lnTo>
                  <a:lnTo>
                    <a:pt x="839" y="292"/>
                  </a:lnTo>
                  <a:lnTo>
                    <a:pt x="912" y="252"/>
                  </a:lnTo>
                  <a:lnTo>
                    <a:pt x="987" y="214"/>
                  </a:lnTo>
                  <a:lnTo>
                    <a:pt x="1066" y="177"/>
                  </a:lnTo>
                  <a:lnTo>
                    <a:pt x="1146" y="143"/>
                  </a:lnTo>
                  <a:lnTo>
                    <a:pt x="1230" y="112"/>
                  </a:lnTo>
                  <a:lnTo>
                    <a:pt x="1317" y="84"/>
                  </a:lnTo>
                  <a:lnTo>
                    <a:pt x="1406" y="60"/>
                  </a:lnTo>
                  <a:lnTo>
                    <a:pt x="1498" y="39"/>
                  </a:lnTo>
                  <a:lnTo>
                    <a:pt x="1594" y="22"/>
                  </a:lnTo>
                  <a:lnTo>
                    <a:pt x="1691" y="11"/>
                  </a:lnTo>
                  <a:lnTo>
                    <a:pt x="1792" y="2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000"/>
            </a:p>
          </p:txBody>
        </p:sp>
        <p:sp>
          <p:nvSpPr>
            <p:cNvPr id="26" name="Inhaltsplatzhalter 4">
              <a:extLst>
                <a:ext uri="{FF2B5EF4-FFF2-40B4-BE49-F238E27FC236}">
                  <a16:creationId xmlns:a16="http://schemas.microsoft.com/office/drawing/2014/main" id="{8D6E7D94-E702-48DC-BC99-34F3877E1293}"/>
                </a:ext>
              </a:extLst>
            </p:cNvPr>
            <p:cNvSpPr txBox="1">
              <a:spLocks/>
            </p:cNvSpPr>
            <p:nvPr/>
          </p:nvSpPr>
          <p:spPr>
            <a:xfrm>
              <a:off x="1366209" y="4631757"/>
              <a:ext cx="2802763" cy="2793418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sz="2000" dirty="0">
                  <a:solidFill>
                    <a:schemeClr val="accent1"/>
                  </a:solidFill>
                  <a:latin typeface="+mj-lt"/>
                </a:rPr>
                <a:t>Situation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alibri Light"/>
                  <a:cs typeface="Calibri Light"/>
                </a:rPr>
                <a:t>Young LTS scaling up fast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alibri Light"/>
                  <a:cs typeface="Calibri Light"/>
                </a:rPr>
                <a:t>Increasing administrational work for coaches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alibri Light"/>
                  <a:cs typeface="Calibri Light"/>
                </a:rPr>
                <a:t>Manual invoices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alibri Light"/>
                  <a:cs typeface="Calibri Light"/>
                </a:rPr>
                <a:t>No SPOT for schedule &amp; members</a:t>
              </a:r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E1C78411-89B2-4740-B3E4-559C77B48A6A}"/>
              </a:ext>
            </a:extLst>
          </p:cNvPr>
          <p:cNvGrpSpPr/>
          <p:nvPr/>
        </p:nvGrpSpPr>
        <p:grpSpPr>
          <a:xfrm>
            <a:off x="4733715" y="3126526"/>
            <a:ext cx="1806140" cy="3061633"/>
            <a:chOff x="5918341" y="3342994"/>
            <a:chExt cx="2408187" cy="4082182"/>
          </a:xfrm>
        </p:grpSpPr>
        <p:sp>
          <p:nvSpPr>
            <p:cNvPr id="29" name="Freeform 49">
              <a:extLst>
                <a:ext uri="{FF2B5EF4-FFF2-40B4-BE49-F238E27FC236}">
                  <a16:creationId xmlns:a16="http://schemas.microsoft.com/office/drawing/2014/main" id="{31CA20F0-F214-4394-9137-ADFFA61E58C0}"/>
                </a:ext>
              </a:extLst>
            </p:cNvPr>
            <p:cNvSpPr/>
            <p:nvPr/>
          </p:nvSpPr>
          <p:spPr bwMode="auto">
            <a:xfrm>
              <a:off x="6478134" y="3342994"/>
              <a:ext cx="1294848" cy="1294848"/>
            </a:xfrm>
            <a:custGeom>
              <a:avLst/>
              <a:gdLst>
                <a:gd name="connsiteX0" fmla="*/ 680692 w 1361384"/>
                <a:gd name="connsiteY0" fmla="*/ 0 h 1361384"/>
                <a:gd name="connsiteX1" fmla="*/ 806418 w 1361384"/>
                <a:gd name="connsiteY1" fmla="*/ 52077 h 1361384"/>
                <a:gd name="connsiteX2" fmla="*/ 1309307 w 1361384"/>
                <a:gd name="connsiteY2" fmla="*/ 554966 h 1361384"/>
                <a:gd name="connsiteX3" fmla="*/ 1309307 w 1361384"/>
                <a:gd name="connsiteY3" fmla="*/ 806419 h 1361384"/>
                <a:gd name="connsiteX4" fmla="*/ 806418 w 1361384"/>
                <a:gd name="connsiteY4" fmla="*/ 1309307 h 1361384"/>
                <a:gd name="connsiteX5" fmla="*/ 554966 w 1361384"/>
                <a:gd name="connsiteY5" fmla="*/ 1309307 h 1361384"/>
                <a:gd name="connsiteX6" fmla="*/ 52077 w 1361384"/>
                <a:gd name="connsiteY6" fmla="*/ 806419 h 1361384"/>
                <a:gd name="connsiteX7" fmla="*/ 52077 w 1361384"/>
                <a:gd name="connsiteY7" fmla="*/ 554966 h 1361384"/>
                <a:gd name="connsiteX8" fmla="*/ 554966 w 1361384"/>
                <a:gd name="connsiteY8" fmla="*/ 52077 h 1361384"/>
                <a:gd name="connsiteX9" fmla="*/ 680692 w 1361384"/>
                <a:gd name="connsiteY9" fmla="*/ 0 h 1361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1384" h="1361384">
                  <a:moveTo>
                    <a:pt x="680692" y="0"/>
                  </a:moveTo>
                  <a:cubicBezTo>
                    <a:pt x="726196" y="0"/>
                    <a:pt x="771700" y="17359"/>
                    <a:pt x="806418" y="52077"/>
                  </a:cubicBezTo>
                  <a:lnTo>
                    <a:pt x="1309307" y="554966"/>
                  </a:lnTo>
                  <a:cubicBezTo>
                    <a:pt x="1378744" y="624402"/>
                    <a:pt x="1378744" y="736982"/>
                    <a:pt x="1309307" y="806419"/>
                  </a:cubicBezTo>
                  <a:lnTo>
                    <a:pt x="806418" y="1309307"/>
                  </a:lnTo>
                  <a:cubicBezTo>
                    <a:pt x="736982" y="1378744"/>
                    <a:pt x="624402" y="1378744"/>
                    <a:pt x="554966" y="1309307"/>
                  </a:cubicBezTo>
                  <a:lnTo>
                    <a:pt x="52077" y="806419"/>
                  </a:lnTo>
                  <a:cubicBezTo>
                    <a:pt x="-17360" y="736982"/>
                    <a:pt x="-17360" y="624402"/>
                    <a:pt x="52077" y="554966"/>
                  </a:cubicBezTo>
                  <a:lnTo>
                    <a:pt x="554966" y="52077"/>
                  </a:lnTo>
                  <a:cubicBezTo>
                    <a:pt x="589684" y="17359"/>
                    <a:pt x="635188" y="0"/>
                    <a:pt x="680692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Inhaltsplatzhalter 4">
              <a:extLst>
                <a:ext uri="{FF2B5EF4-FFF2-40B4-BE49-F238E27FC236}">
                  <a16:creationId xmlns:a16="http://schemas.microsoft.com/office/drawing/2014/main" id="{72930AC2-7767-447B-AFB7-54554640F1C6}"/>
                </a:ext>
              </a:extLst>
            </p:cNvPr>
            <p:cNvSpPr txBox="1">
              <a:spLocks/>
            </p:cNvSpPr>
            <p:nvPr/>
          </p:nvSpPr>
          <p:spPr>
            <a:xfrm>
              <a:off x="5918341" y="4631758"/>
              <a:ext cx="2408187" cy="2793418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sz="2000" dirty="0">
                  <a:solidFill>
                    <a:schemeClr val="accent3"/>
                  </a:solidFill>
                  <a:latin typeface="+mj-lt"/>
                </a:rPr>
                <a:t>Implication</a:t>
              </a:r>
              <a:endParaRPr lang="de-DE" sz="2000" dirty="0">
                <a:solidFill>
                  <a:schemeClr val="accent3"/>
                </a:solidFill>
                <a:latin typeface="Calibri" panose="020F0502020204030204"/>
                <a:cs typeface="Calibri" panose="020F0502020204030204"/>
              </a:endParaRP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" panose="020F0502020204030204"/>
                </a:rPr>
                <a:t>Misunderstandings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" panose="020F0502020204030204"/>
                </a:rPr>
                <a:t>Erroneous invoices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" panose="020F0502020204030204"/>
                </a:rPr>
                <a:t>Double work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" panose="020F0502020204030204"/>
                </a:rPr>
                <a:t>Decreasing customer satisfaction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" panose="020F0502020204030204"/>
                </a:rPr>
                <a:t>Lost overview</a:t>
              </a: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D083D1B0-07B3-468F-B686-6456C4142AAE}"/>
              </a:ext>
            </a:extLst>
          </p:cNvPr>
          <p:cNvGrpSpPr/>
          <p:nvPr/>
        </p:nvGrpSpPr>
        <p:grpSpPr>
          <a:xfrm>
            <a:off x="2842143" y="3135898"/>
            <a:ext cx="1651555" cy="2502949"/>
            <a:chOff x="3759293" y="3355486"/>
            <a:chExt cx="2202073" cy="3337264"/>
          </a:xfrm>
        </p:grpSpPr>
        <p:sp>
          <p:nvSpPr>
            <p:cNvPr id="27" name="Freeform 45">
              <a:extLst>
                <a:ext uri="{FF2B5EF4-FFF2-40B4-BE49-F238E27FC236}">
                  <a16:creationId xmlns:a16="http://schemas.microsoft.com/office/drawing/2014/main" id="{B39828B3-719B-4FD1-ACE2-16B23DEAEB41}"/>
                </a:ext>
              </a:extLst>
            </p:cNvPr>
            <p:cNvSpPr/>
            <p:nvPr/>
          </p:nvSpPr>
          <p:spPr bwMode="auto">
            <a:xfrm>
              <a:off x="4206660" y="3355486"/>
              <a:ext cx="1294848" cy="1294848"/>
            </a:xfrm>
            <a:custGeom>
              <a:avLst/>
              <a:gdLst>
                <a:gd name="connsiteX0" fmla="*/ 680692 w 1361384"/>
                <a:gd name="connsiteY0" fmla="*/ 0 h 1361384"/>
                <a:gd name="connsiteX1" fmla="*/ 806418 w 1361384"/>
                <a:gd name="connsiteY1" fmla="*/ 52077 h 1361384"/>
                <a:gd name="connsiteX2" fmla="*/ 1309307 w 1361384"/>
                <a:gd name="connsiteY2" fmla="*/ 554966 h 1361384"/>
                <a:gd name="connsiteX3" fmla="*/ 1309307 w 1361384"/>
                <a:gd name="connsiteY3" fmla="*/ 806419 h 1361384"/>
                <a:gd name="connsiteX4" fmla="*/ 806418 w 1361384"/>
                <a:gd name="connsiteY4" fmla="*/ 1309307 h 1361384"/>
                <a:gd name="connsiteX5" fmla="*/ 554966 w 1361384"/>
                <a:gd name="connsiteY5" fmla="*/ 1309307 h 1361384"/>
                <a:gd name="connsiteX6" fmla="*/ 52077 w 1361384"/>
                <a:gd name="connsiteY6" fmla="*/ 806419 h 1361384"/>
                <a:gd name="connsiteX7" fmla="*/ 52077 w 1361384"/>
                <a:gd name="connsiteY7" fmla="*/ 554966 h 1361384"/>
                <a:gd name="connsiteX8" fmla="*/ 554966 w 1361384"/>
                <a:gd name="connsiteY8" fmla="*/ 52077 h 1361384"/>
                <a:gd name="connsiteX9" fmla="*/ 680692 w 1361384"/>
                <a:gd name="connsiteY9" fmla="*/ 0 h 1361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1384" h="1361384">
                  <a:moveTo>
                    <a:pt x="680692" y="0"/>
                  </a:moveTo>
                  <a:cubicBezTo>
                    <a:pt x="726196" y="0"/>
                    <a:pt x="771700" y="17359"/>
                    <a:pt x="806418" y="52077"/>
                  </a:cubicBezTo>
                  <a:lnTo>
                    <a:pt x="1309307" y="554966"/>
                  </a:lnTo>
                  <a:cubicBezTo>
                    <a:pt x="1378744" y="624402"/>
                    <a:pt x="1378744" y="736982"/>
                    <a:pt x="1309307" y="806419"/>
                  </a:cubicBezTo>
                  <a:lnTo>
                    <a:pt x="806418" y="1309307"/>
                  </a:lnTo>
                  <a:cubicBezTo>
                    <a:pt x="736982" y="1378744"/>
                    <a:pt x="624402" y="1378744"/>
                    <a:pt x="554966" y="1309307"/>
                  </a:cubicBezTo>
                  <a:lnTo>
                    <a:pt x="52077" y="806419"/>
                  </a:lnTo>
                  <a:cubicBezTo>
                    <a:pt x="-17360" y="736982"/>
                    <a:pt x="-17360" y="624402"/>
                    <a:pt x="52077" y="554966"/>
                  </a:cubicBezTo>
                  <a:lnTo>
                    <a:pt x="554966" y="52077"/>
                  </a:lnTo>
                  <a:cubicBezTo>
                    <a:pt x="589684" y="17359"/>
                    <a:pt x="635188" y="0"/>
                    <a:pt x="680692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Inhaltsplatzhalter 4">
              <a:extLst>
                <a:ext uri="{FF2B5EF4-FFF2-40B4-BE49-F238E27FC236}">
                  <a16:creationId xmlns:a16="http://schemas.microsoft.com/office/drawing/2014/main" id="{20C25020-8767-45AC-9A42-2F7F155FC30D}"/>
                </a:ext>
              </a:extLst>
            </p:cNvPr>
            <p:cNvSpPr txBox="1">
              <a:spLocks/>
            </p:cNvSpPr>
            <p:nvPr/>
          </p:nvSpPr>
          <p:spPr>
            <a:xfrm>
              <a:off x="3759293" y="4638000"/>
              <a:ext cx="2202073" cy="2054750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sz="2000" dirty="0">
                  <a:solidFill>
                    <a:schemeClr val="accent2"/>
                  </a:solidFill>
                  <a:latin typeface="+mj-lt"/>
                </a:rPr>
                <a:t>Problem</a:t>
              </a:r>
              <a:endParaRPr lang="en-US" sz="1200" dirty="0" err="1">
                <a:solidFill>
                  <a:schemeClr val="accent2"/>
                </a:solidFill>
                <a:latin typeface="+mj-lt"/>
              </a:endParaRP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 Light"/>
                </a:rPr>
                <a:t>Unpaid extra hours 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 Light"/>
                </a:rPr>
                <a:t>Error prone 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 Light"/>
                </a:rPr>
                <a:t>Non-profit organization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/>
                <a:cs typeface="Calibri Light"/>
              </a:endParaRPr>
            </a:p>
          </p:txBody>
        </p:sp>
        <p:grpSp>
          <p:nvGrpSpPr>
            <p:cNvPr id="31" name="Group 12">
              <a:extLst>
                <a:ext uri="{FF2B5EF4-FFF2-40B4-BE49-F238E27FC236}">
                  <a16:creationId xmlns:a16="http://schemas.microsoft.com/office/drawing/2014/main" id="{34351414-11FC-421E-9A25-28A6C62F6E1C}"/>
                </a:ext>
              </a:extLst>
            </p:cNvPr>
            <p:cNvGrpSpPr/>
            <p:nvPr/>
          </p:nvGrpSpPr>
          <p:grpSpPr>
            <a:xfrm>
              <a:off x="4620805" y="3750892"/>
              <a:ext cx="479053" cy="479053"/>
              <a:chOff x="3523060" y="3875810"/>
              <a:chExt cx="1381125" cy="1381125"/>
            </a:xfrm>
            <a:solidFill>
              <a:schemeClr val="bg1"/>
            </a:solidFill>
          </p:grpSpPr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26D07303-031B-42FE-B895-4BD1148E01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23060" y="3875810"/>
                <a:ext cx="1381125" cy="1381125"/>
              </a:xfrm>
              <a:custGeom>
                <a:avLst/>
                <a:gdLst>
                  <a:gd name="T0" fmla="*/ 1520 w 3480"/>
                  <a:gd name="T1" fmla="*/ 434 h 3480"/>
                  <a:gd name="T2" fmla="*/ 1188 w 3480"/>
                  <a:gd name="T3" fmla="*/ 611 h 3480"/>
                  <a:gd name="T4" fmla="*/ 919 w 3480"/>
                  <a:gd name="T5" fmla="*/ 632 h 3480"/>
                  <a:gd name="T6" fmla="*/ 509 w 3480"/>
                  <a:gd name="T7" fmla="*/ 752 h 3480"/>
                  <a:gd name="T8" fmla="*/ 668 w 3480"/>
                  <a:gd name="T9" fmla="*/ 1063 h 3480"/>
                  <a:gd name="T10" fmla="*/ 502 w 3480"/>
                  <a:gd name="T11" fmla="*/ 1461 h 3480"/>
                  <a:gd name="T12" fmla="*/ 171 w 3480"/>
                  <a:gd name="T13" fmla="*/ 1568 h 3480"/>
                  <a:gd name="T14" fmla="*/ 375 w 3480"/>
                  <a:gd name="T15" fmla="*/ 1942 h 3480"/>
                  <a:gd name="T16" fmla="*/ 552 w 3480"/>
                  <a:gd name="T17" fmla="*/ 2149 h 3480"/>
                  <a:gd name="T18" fmla="*/ 661 w 3480"/>
                  <a:gd name="T19" fmla="*/ 2507 h 3480"/>
                  <a:gd name="T20" fmla="*/ 735 w 3480"/>
                  <a:gd name="T21" fmla="*/ 2965 h 3480"/>
                  <a:gd name="T22" fmla="*/ 1001 w 3480"/>
                  <a:gd name="T23" fmla="*/ 2812 h 3480"/>
                  <a:gd name="T24" fmla="*/ 1405 w 3480"/>
                  <a:gd name="T25" fmla="*/ 2952 h 3480"/>
                  <a:gd name="T26" fmla="*/ 1550 w 3480"/>
                  <a:gd name="T27" fmla="*/ 3204 h 3480"/>
                  <a:gd name="T28" fmla="*/ 1915 w 3480"/>
                  <a:gd name="T29" fmla="*/ 3301 h 3480"/>
                  <a:gd name="T30" fmla="*/ 2046 w 3480"/>
                  <a:gd name="T31" fmla="*/ 2962 h 3480"/>
                  <a:gd name="T32" fmla="*/ 2448 w 3480"/>
                  <a:gd name="T33" fmla="*/ 2810 h 3480"/>
                  <a:gd name="T34" fmla="*/ 2738 w 3480"/>
                  <a:gd name="T35" fmla="*/ 2971 h 3480"/>
                  <a:gd name="T36" fmla="*/ 2831 w 3480"/>
                  <a:gd name="T37" fmla="*/ 2535 h 3480"/>
                  <a:gd name="T38" fmla="*/ 2901 w 3480"/>
                  <a:gd name="T39" fmla="*/ 2221 h 3480"/>
                  <a:gd name="T40" fmla="*/ 3074 w 3480"/>
                  <a:gd name="T41" fmla="*/ 1950 h 3480"/>
                  <a:gd name="T42" fmla="*/ 3315 w 3480"/>
                  <a:gd name="T43" fmla="*/ 1575 h 3480"/>
                  <a:gd name="T44" fmla="*/ 2997 w 3480"/>
                  <a:gd name="T45" fmla="*/ 1484 h 3480"/>
                  <a:gd name="T46" fmla="*/ 2821 w 3480"/>
                  <a:gd name="T47" fmla="*/ 1091 h 3480"/>
                  <a:gd name="T48" fmla="*/ 2967 w 3480"/>
                  <a:gd name="T49" fmla="*/ 760 h 3480"/>
                  <a:gd name="T50" fmla="*/ 2641 w 3480"/>
                  <a:gd name="T51" fmla="*/ 572 h 3480"/>
                  <a:gd name="T52" fmla="*/ 2360 w 3480"/>
                  <a:gd name="T53" fmla="*/ 646 h 3480"/>
                  <a:gd name="T54" fmla="*/ 1976 w 3480"/>
                  <a:gd name="T55" fmla="*/ 461 h 3480"/>
                  <a:gd name="T56" fmla="*/ 1896 w 3480"/>
                  <a:gd name="T57" fmla="*/ 162 h 3480"/>
                  <a:gd name="T58" fmla="*/ 2036 w 3480"/>
                  <a:gd name="T59" fmla="*/ 67 h 3480"/>
                  <a:gd name="T60" fmla="*/ 2110 w 3480"/>
                  <a:gd name="T61" fmla="*/ 367 h 3480"/>
                  <a:gd name="T62" fmla="*/ 2455 w 3480"/>
                  <a:gd name="T63" fmla="*/ 507 h 3480"/>
                  <a:gd name="T64" fmla="*/ 2759 w 3480"/>
                  <a:gd name="T65" fmla="*/ 349 h 3480"/>
                  <a:gd name="T66" fmla="*/ 3125 w 3480"/>
                  <a:gd name="T67" fmla="*/ 693 h 3480"/>
                  <a:gd name="T68" fmla="*/ 2977 w 3480"/>
                  <a:gd name="T69" fmla="*/ 1018 h 3480"/>
                  <a:gd name="T70" fmla="*/ 3110 w 3480"/>
                  <a:gd name="T71" fmla="*/ 1367 h 3480"/>
                  <a:gd name="T72" fmla="*/ 3386 w 3480"/>
                  <a:gd name="T73" fmla="*/ 1425 h 3480"/>
                  <a:gd name="T74" fmla="*/ 3477 w 3480"/>
                  <a:gd name="T75" fmla="*/ 1929 h 3480"/>
                  <a:gd name="T76" fmla="*/ 3226 w 3480"/>
                  <a:gd name="T77" fmla="*/ 2090 h 3480"/>
                  <a:gd name="T78" fmla="*/ 3052 w 3480"/>
                  <a:gd name="T79" fmla="*/ 2283 h 3480"/>
                  <a:gd name="T80" fmla="*/ 3114 w 3480"/>
                  <a:gd name="T81" fmla="*/ 2648 h 3480"/>
                  <a:gd name="T82" fmla="*/ 3080 w 3480"/>
                  <a:gd name="T83" fmla="*/ 2860 h 3480"/>
                  <a:gd name="T84" fmla="*/ 2674 w 3480"/>
                  <a:gd name="T85" fmla="*/ 3125 h 3480"/>
                  <a:gd name="T86" fmla="*/ 2363 w 3480"/>
                  <a:gd name="T87" fmla="*/ 3016 h 3480"/>
                  <a:gd name="T88" fmla="*/ 2104 w 3480"/>
                  <a:gd name="T89" fmla="*/ 3126 h 3480"/>
                  <a:gd name="T90" fmla="*/ 1959 w 3480"/>
                  <a:gd name="T91" fmla="*/ 3468 h 3480"/>
                  <a:gd name="T92" fmla="*/ 1444 w 3480"/>
                  <a:gd name="T93" fmla="*/ 3413 h 3480"/>
                  <a:gd name="T94" fmla="*/ 1370 w 3480"/>
                  <a:gd name="T95" fmla="*/ 3113 h 3480"/>
                  <a:gd name="T96" fmla="*/ 1025 w 3480"/>
                  <a:gd name="T97" fmla="*/ 2973 h 3480"/>
                  <a:gd name="T98" fmla="*/ 721 w 3480"/>
                  <a:gd name="T99" fmla="*/ 3131 h 3480"/>
                  <a:gd name="T100" fmla="*/ 355 w 3480"/>
                  <a:gd name="T101" fmla="*/ 2787 h 3480"/>
                  <a:gd name="T102" fmla="*/ 503 w 3480"/>
                  <a:gd name="T103" fmla="*/ 2462 h 3480"/>
                  <a:gd name="T104" fmla="*/ 370 w 3480"/>
                  <a:gd name="T105" fmla="*/ 2113 h 3480"/>
                  <a:gd name="T106" fmla="*/ 94 w 3480"/>
                  <a:gd name="T107" fmla="*/ 2055 h 3480"/>
                  <a:gd name="T108" fmla="*/ 3 w 3480"/>
                  <a:gd name="T109" fmla="*/ 1551 h 3480"/>
                  <a:gd name="T110" fmla="*/ 254 w 3480"/>
                  <a:gd name="T111" fmla="*/ 1390 h 3480"/>
                  <a:gd name="T112" fmla="*/ 428 w 3480"/>
                  <a:gd name="T113" fmla="*/ 1197 h 3480"/>
                  <a:gd name="T114" fmla="*/ 366 w 3480"/>
                  <a:gd name="T115" fmla="*/ 832 h 3480"/>
                  <a:gd name="T116" fmla="*/ 400 w 3480"/>
                  <a:gd name="T117" fmla="*/ 620 h 3480"/>
                  <a:gd name="T118" fmla="*/ 806 w 3480"/>
                  <a:gd name="T119" fmla="*/ 355 h 3480"/>
                  <a:gd name="T120" fmla="*/ 1117 w 3480"/>
                  <a:gd name="T121" fmla="*/ 464 h 3480"/>
                  <a:gd name="T122" fmla="*/ 1376 w 3480"/>
                  <a:gd name="T123" fmla="*/ 354 h 3480"/>
                  <a:gd name="T124" fmla="*/ 1521 w 3480"/>
                  <a:gd name="T125" fmla="*/ 12 h 3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480" h="3480">
                    <a:moveTo>
                      <a:pt x="1584" y="162"/>
                    </a:moveTo>
                    <a:lnTo>
                      <a:pt x="1575" y="165"/>
                    </a:lnTo>
                    <a:lnTo>
                      <a:pt x="1568" y="171"/>
                    </a:lnTo>
                    <a:lnTo>
                      <a:pt x="1565" y="179"/>
                    </a:lnTo>
                    <a:lnTo>
                      <a:pt x="1550" y="277"/>
                    </a:lnTo>
                    <a:lnTo>
                      <a:pt x="1538" y="375"/>
                    </a:lnTo>
                    <a:lnTo>
                      <a:pt x="1530" y="406"/>
                    </a:lnTo>
                    <a:lnTo>
                      <a:pt x="1520" y="434"/>
                    </a:lnTo>
                    <a:lnTo>
                      <a:pt x="1504" y="461"/>
                    </a:lnTo>
                    <a:lnTo>
                      <a:pt x="1484" y="483"/>
                    </a:lnTo>
                    <a:lnTo>
                      <a:pt x="1461" y="502"/>
                    </a:lnTo>
                    <a:lnTo>
                      <a:pt x="1434" y="518"/>
                    </a:lnTo>
                    <a:lnTo>
                      <a:pt x="1405" y="528"/>
                    </a:lnTo>
                    <a:lnTo>
                      <a:pt x="1331" y="552"/>
                    </a:lnTo>
                    <a:lnTo>
                      <a:pt x="1259" y="579"/>
                    </a:lnTo>
                    <a:lnTo>
                      <a:pt x="1188" y="611"/>
                    </a:lnTo>
                    <a:lnTo>
                      <a:pt x="1120" y="646"/>
                    </a:lnTo>
                    <a:lnTo>
                      <a:pt x="1091" y="659"/>
                    </a:lnTo>
                    <a:lnTo>
                      <a:pt x="1063" y="668"/>
                    </a:lnTo>
                    <a:lnTo>
                      <a:pt x="1032" y="670"/>
                    </a:lnTo>
                    <a:lnTo>
                      <a:pt x="1003" y="668"/>
                    </a:lnTo>
                    <a:lnTo>
                      <a:pt x="973" y="661"/>
                    </a:lnTo>
                    <a:lnTo>
                      <a:pt x="945" y="649"/>
                    </a:lnTo>
                    <a:lnTo>
                      <a:pt x="919" y="632"/>
                    </a:lnTo>
                    <a:lnTo>
                      <a:pt x="839" y="572"/>
                    </a:lnTo>
                    <a:lnTo>
                      <a:pt x="760" y="513"/>
                    </a:lnTo>
                    <a:lnTo>
                      <a:pt x="752" y="509"/>
                    </a:lnTo>
                    <a:lnTo>
                      <a:pt x="742" y="509"/>
                    </a:lnTo>
                    <a:lnTo>
                      <a:pt x="735" y="515"/>
                    </a:lnTo>
                    <a:lnTo>
                      <a:pt x="515" y="735"/>
                    </a:lnTo>
                    <a:lnTo>
                      <a:pt x="509" y="742"/>
                    </a:lnTo>
                    <a:lnTo>
                      <a:pt x="509" y="752"/>
                    </a:lnTo>
                    <a:lnTo>
                      <a:pt x="513" y="760"/>
                    </a:lnTo>
                    <a:lnTo>
                      <a:pt x="572" y="839"/>
                    </a:lnTo>
                    <a:lnTo>
                      <a:pt x="632" y="919"/>
                    </a:lnTo>
                    <a:lnTo>
                      <a:pt x="649" y="945"/>
                    </a:lnTo>
                    <a:lnTo>
                      <a:pt x="661" y="973"/>
                    </a:lnTo>
                    <a:lnTo>
                      <a:pt x="668" y="1003"/>
                    </a:lnTo>
                    <a:lnTo>
                      <a:pt x="670" y="1032"/>
                    </a:lnTo>
                    <a:lnTo>
                      <a:pt x="668" y="1063"/>
                    </a:lnTo>
                    <a:lnTo>
                      <a:pt x="659" y="1091"/>
                    </a:lnTo>
                    <a:lnTo>
                      <a:pt x="646" y="1120"/>
                    </a:lnTo>
                    <a:lnTo>
                      <a:pt x="611" y="1188"/>
                    </a:lnTo>
                    <a:lnTo>
                      <a:pt x="579" y="1259"/>
                    </a:lnTo>
                    <a:lnTo>
                      <a:pt x="552" y="1331"/>
                    </a:lnTo>
                    <a:lnTo>
                      <a:pt x="528" y="1405"/>
                    </a:lnTo>
                    <a:lnTo>
                      <a:pt x="518" y="1434"/>
                    </a:lnTo>
                    <a:lnTo>
                      <a:pt x="502" y="1461"/>
                    </a:lnTo>
                    <a:lnTo>
                      <a:pt x="483" y="1484"/>
                    </a:lnTo>
                    <a:lnTo>
                      <a:pt x="461" y="1504"/>
                    </a:lnTo>
                    <a:lnTo>
                      <a:pt x="434" y="1520"/>
                    </a:lnTo>
                    <a:lnTo>
                      <a:pt x="406" y="1530"/>
                    </a:lnTo>
                    <a:lnTo>
                      <a:pt x="375" y="1538"/>
                    </a:lnTo>
                    <a:lnTo>
                      <a:pt x="277" y="1550"/>
                    </a:lnTo>
                    <a:lnTo>
                      <a:pt x="179" y="1565"/>
                    </a:lnTo>
                    <a:lnTo>
                      <a:pt x="171" y="1568"/>
                    </a:lnTo>
                    <a:lnTo>
                      <a:pt x="165" y="1575"/>
                    </a:lnTo>
                    <a:lnTo>
                      <a:pt x="162" y="1585"/>
                    </a:lnTo>
                    <a:lnTo>
                      <a:pt x="162" y="1896"/>
                    </a:lnTo>
                    <a:lnTo>
                      <a:pt x="165" y="1905"/>
                    </a:lnTo>
                    <a:lnTo>
                      <a:pt x="171" y="1912"/>
                    </a:lnTo>
                    <a:lnTo>
                      <a:pt x="179" y="1915"/>
                    </a:lnTo>
                    <a:lnTo>
                      <a:pt x="277" y="1930"/>
                    </a:lnTo>
                    <a:lnTo>
                      <a:pt x="375" y="1942"/>
                    </a:lnTo>
                    <a:lnTo>
                      <a:pt x="406" y="1950"/>
                    </a:lnTo>
                    <a:lnTo>
                      <a:pt x="434" y="1960"/>
                    </a:lnTo>
                    <a:lnTo>
                      <a:pt x="461" y="1976"/>
                    </a:lnTo>
                    <a:lnTo>
                      <a:pt x="483" y="1996"/>
                    </a:lnTo>
                    <a:lnTo>
                      <a:pt x="502" y="2019"/>
                    </a:lnTo>
                    <a:lnTo>
                      <a:pt x="518" y="2046"/>
                    </a:lnTo>
                    <a:lnTo>
                      <a:pt x="528" y="2075"/>
                    </a:lnTo>
                    <a:lnTo>
                      <a:pt x="552" y="2149"/>
                    </a:lnTo>
                    <a:lnTo>
                      <a:pt x="579" y="2221"/>
                    </a:lnTo>
                    <a:lnTo>
                      <a:pt x="611" y="2292"/>
                    </a:lnTo>
                    <a:lnTo>
                      <a:pt x="646" y="2360"/>
                    </a:lnTo>
                    <a:lnTo>
                      <a:pt x="659" y="2389"/>
                    </a:lnTo>
                    <a:lnTo>
                      <a:pt x="668" y="2417"/>
                    </a:lnTo>
                    <a:lnTo>
                      <a:pt x="670" y="2448"/>
                    </a:lnTo>
                    <a:lnTo>
                      <a:pt x="668" y="2477"/>
                    </a:lnTo>
                    <a:lnTo>
                      <a:pt x="661" y="2507"/>
                    </a:lnTo>
                    <a:lnTo>
                      <a:pt x="649" y="2535"/>
                    </a:lnTo>
                    <a:lnTo>
                      <a:pt x="632" y="2561"/>
                    </a:lnTo>
                    <a:lnTo>
                      <a:pt x="572" y="2641"/>
                    </a:lnTo>
                    <a:lnTo>
                      <a:pt x="513" y="2720"/>
                    </a:lnTo>
                    <a:lnTo>
                      <a:pt x="509" y="2728"/>
                    </a:lnTo>
                    <a:lnTo>
                      <a:pt x="509" y="2738"/>
                    </a:lnTo>
                    <a:lnTo>
                      <a:pt x="515" y="2745"/>
                    </a:lnTo>
                    <a:lnTo>
                      <a:pt x="735" y="2965"/>
                    </a:lnTo>
                    <a:lnTo>
                      <a:pt x="742" y="2971"/>
                    </a:lnTo>
                    <a:lnTo>
                      <a:pt x="752" y="2972"/>
                    </a:lnTo>
                    <a:lnTo>
                      <a:pt x="760" y="2967"/>
                    </a:lnTo>
                    <a:lnTo>
                      <a:pt x="839" y="2908"/>
                    </a:lnTo>
                    <a:lnTo>
                      <a:pt x="919" y="2848"/>
                    </a:lnTo>
                    <a:lnTo>
                      <a:pt x="945" y="2831"/>
                    </a:lnTo>
                    <a:lnTo>
                      <a:pt x="972" y="2820"/>
                    </a:lnTo>
                    <a:lnTo>
                      <a:pt x="1001" y="2812"/>
                    </a:lnTo>
                    <a:lnTo>
                      <a:pt x="1030" y="2810"/>
                    </a:lnTo>
                    <a:lnTo>
                      <a:pt x="1061" y="2812"/>
                    </a:lnTo>
                    <a:lnTo>
                      <a:pt x="1091" y="2821"/>
                    </a:lnTo>
                    <a:lnTo>
                      <a:pt x="1120" y="2834"/>
                    </a:lnTo>
                    <a:lnTo>
                      <a:pt x="1188" y="2869"/>
                    </a:lnTo>
                    <a:lnTo>
                      <a:pt x="1259" y="2901"/>
                    </a:lnTo>
                    <a:lnTo>
                      <a:pt x="1331" y="2928"/>
                    </a:lnTo>
                    <a:lnTo>
                      <a:pt x="1405" y="2952"/>
                    </a:lnTo>
                    <a:lnTo>
                      <a:pt x="1434" y="2962"/>
                    </a:lnTo>
                    <a:lnTo>
                      <a:pt x="1461" y="2978"/>
                    </a:lnTo>
                    <a:lnTo>
                      <a:pt x="1484" y="2997"/>
                    </a:lnTo>
                    <a:lnTo>
                      <a:pt x="1504" y="3019"/>
                    </a:lnTo>
                    <a:lnTo>
                      <a:pt x="1520" y="3046"/>
                    </a:lnTo>
                    <a:lnTo>
                      <a:pt x="1530" y="3074"/>
                    </a:lnTo>
                    <a:lnTo>
                      <a:pt x="1538" y="3105"/>
                    </a:lnTo>
                    <a:lnTo>
                      <a:pt x="1550" y="3204"/>
                    </a:lnTo>
                    <a:lnTo>
                      <a:pt x="1565" y="3301"/>
                    </a:lnTo>
                    <a:lnTo>
                      <a:pt x="1568" y="3309"/>
                    </a:lnTo>
                    <a:lnTo>
                      <a:pt x="1575" y="3315"/>
                    </a:lnTo>
                    <a:lnTo>
                      <a:pt x="1584" y="3318"/>
                    </a:lnTo>
                    <a:lnTo>
                      <a:pt x="1896" y="3318"/>
                    </a:lnTo>
                    <a:lnTo>
                      <a:pt x="1905" y="3315"/>
                    </a:lnTo>
                    <a:lnTo>
                      <a:pt x="1912" y="3309"/>
                    </a:lnTo>
                    <a:lnTo>
                      <a:pt x="1915" y="3301"/>
                    </a:lnTo>
                    <a:lnTo>
                      <a:pt x="1930" y="3203"/>
                    </a:lnTo>
                    <a:lnTo>
                      <a:pt x="1942" y="3105"/>
                    </a:lnTo>
                    <a:lnTo>
                      <a:pt x="1950" y="3074"/>
                    </a:lnTo>
                    <a:lnTo>
                      <a:pt x="1960" y="3046"/>
                    </a:lnTo>
                    <a:lnTo>
                      <a:pt x="1976" y="3019"/>
                    </a:lnTo>
                    <a:lnTo>
                      <a:pt x="1996" y="2997"/>
                    </a:lnTo>
                    <a:lnTo>
                      <a:pt x="2019" y="2978"/>
                    </a:lnTo>
                    <a:lnTo>
                      <a:pt x="2046" y="2962"/>
                    </a:lnTo>
                    <a:lnTo>
                      <a:pt x="2075" y="2952"/>
                    </a:lnTo>
                    <a:lnTo>
                      <a:pt x="2149" y="2928"/>
                    </a:lnTo>
                    <a:lnTo>
                      <a:pt x="2221" y="2901"/>
                    </a:lnTo>
                    <a:lnTo>
                      <a:pt x="2292" y="2869"/>
                    </a:lnTo>
                    <a:lnTo>
                      <a:pt x="2360" y="2834"/>
                    </a:lnTo>
                    <a:lnTo>
                      <a:pt x="2389" y="2821"/>
                    </a:lnTo>
                    <a:lnTo>
                      <a:pt x="2417" y="2812"/>
                    </a:lnTo>
                    <a:lnTo>
                      <a:pt x="2448" y="2810"/>
                    </a:lnTo>
                    <a:lnTo>
                      <a:pt x="2477" y="2812"/>
                    </a:lnTo>
                    <a:lnTo>
                      <a:pt x="2507" y="2819"/>
                    </a:lnTo>
                    <a:lnTo>
                      <a:pt x="2535" y="2831"/>
                    </a:lnTo>
                    <a:lnTo>
                      <a:pt x="2561" y="2848"/>
                    </a:lnTo>
                    <a:lnTo>
                      <a:pt x="2641" y="2908"/>
                    </a:lnTo>
                    <a:lnTo>
                      <a:pt x="2720" y="2967"/>
                    </a:lnTo>
                    <a:lnTo>
                      <a:pt x="2728" y="2972"/>
                    </a:lnTo>
                    <a:lnTo>
                      <a:pt x="2738" y="2971"/>
                    </a:lnTo>
                    <a:lnTo>
                      <a:pt x="2745" y="2965"/>
                    </a:lnTo>
                    <a:lnTo>
                      <a:pt x="2965" y="2745"/>
                    </a:lnTo>
                    <a:lnTo>
                      <a:pt x="2971" y="2738"/>
                    </a:lnTo>
                    <a:lnTo>
                      <a:pt x="2971" y="2728"/>
                    </a:lnTo>
                    <a:lnTo>
                      <a:pt x="2967" y="2720"/>
                    </a:lnTo>
                    <a:lnTo>
                      <a:pt x="2908" y="2641"/>
                    </a:lnTo>
                    <a:lnTo>
                      <a:pt x="2848" y="2561"/>
                    </a:lnTo>
                    <a:lnTo>
                      <a:pt x="2831" y="2535"/>
                    </a:lnTo>
                    <a:lnTo>
                      <a:pt x="2819" y="2507"/>
                    </a:lnTo>
                    <a:lnTo>
                      <a:pt x="2812" y="2477"/>
                    </a:lnTo>
                    <a:lnTo>
                      <a:pt x="2810" y="2448"/>
                    </a:lnTo>
                    <a:lnTo>
                      <a:pt x="2812" y="2417"/>
                    </a:lnTo>
                    <a:lnTo>
                      <a:pt x="2821" y="2389"/>
                    </a:lnTo>
                    <a:lnTo>
                      <a:pt x="2834" y="2360"/>
                    </a:lnTo>
                    <a:lnTo>
                      <a:pt x="2869" y="2292"/>
                    </a:lnTo>
                    <a:lnTo>
                      <a:pt x="2901" y="2221"/>
                    </a:lnTo>
                    <a:lnTo>
                      <a:pt x="2928" y="2149"/>
                    </a:lnTo>
                    <a:lnTo>
                      <a:pt x="2952" y="2075"/>
                    </a:lnTo>
                    <a:lnTo>
                      <a:pt x="2962" y="2046"/>
                    </a:lnTo>
                    <a:lnTo>
                      <a:pt x="2978" y="2019"/>
                    </a:lnTo>
                    <a:lnTo>
                      <a:pt x="2997" y="1996"/>
                    </a:lnTo>
                    <a:lnTo>
                      <a:pt x="3019" y="1976"/>
                    </a:lnTo>
                    <a:lnTo>
                      <a:pt x="3046" y="1960"/>
                    </a:lnTo>
                    <a:lnTo>
                      <a:pt x="3074" y="1950"/>
                    </a:lnTo>
                    <a:lnTo>
                      <a:pt x="3105" y="1942"/>
                    </a:lnTo>
                    <a:lnTo>
                      <a:pt x="3203" y="1930"/>
                    </a:lnTo>
                    <a:lnTo>
                      <a:pt x="3301" y="1915"/>
                    </a:lnTo>
                    <a:lnTo>
                      <a:pt x="3309" y="1912"/>
                    </a:lnTo>
                    <a:lnTo>
                      <a:pt x="3315" y="1905"/>
                    </a:lnTo>
                    <a:lnTo>
                      <a:pt x="3318" y="1896"/>
                    </a:lnTo>
                    <a:lnTo>
                      <a:pt x="3318" y="1584"/>
                    </a:lnTo>
                    <a:lnTo>
                      <a:pt x="3315" y="1575"/>
                    </a:lnTo>
                    <a:lnTo>
                      <a:pt x="3309" y="1568"/>
                    </a:lnTo>
                    <a:lnTo>
                      <a:pt x="3301" y="1565"/>
                    </a:lnTo>
                    <a:lnTo>
                      <a:pt x="3203" y="1550"/>
                    </a:lnTo>
                    <a:lnTo>
                      <a:pt x="3105" y="1538"/>
                    </a:lnTo>
                    <a:lnTo>
                      <a:pt x="3074" y="1530"/>
                    </a:lnTo>
                    <a:lnTo>
                      <a:pt x="3046" y="1520"/>
                    </a:lnTo>
                    <a:lnTo>
                      <a:pt x="3019" y="1504"/>
                    </a:lnTo>
                    <a:lnTo>
                      <a:pt x="2997" y="1484"/>
                    </a:lnTo>
                    <a:lnTo>
                      <a:pt x="2978" y="1461"/>
                    </a:lnTo>
                    <a:lnTo>
                      <a:pt x="2962" y="1434"/>
                    </a:lnTo>
                    <a:lnTo>
                      <a:pt x="2952" y="1405"/>
                    </a:lnTo>
                    <a:lnTo>
                      <a:pt x="2928" y="1331"/>
                    </a:lnTo>
                    <a:lnTo>
                      <a:pt x="2901" y="1259"/>
                    </a:lnTo>
                    <a:lnTo>
                      <a:pt x="2869" y="1188"/>
                    </a:lnTo>
                    <a:lnTo>
                      <a:pt x="2834" y="1120"/>
                    </a:lnTo>
                    <a:lnTo>
                      <a:pt x="2821" y="1091"/>
                    </a:lnTo>
                    <a:lnTo>
                      <a:pt x="2812" y="1063"/>
                    </a:lnTo>
                    <a:lnTo>
                      <a:pt x="2810" y="1032"/>
                    </a:lnTo>
                    <a:lnTo>
                      <a:pt x="2812" y="1003"/>
                    </a:lnTo>
                    <a:lnTo>
                      <a:pt x="2819" y="973"/>
                    </a:lnTo>
                    <a:lnTo>
                      <a:pt x="2831" y="945"/>
                    </a:lnTo>
                    <a:lnTo>
                      <a:pt x="2848" y="919"/>
                    </a:lnTo>
                    <a:lnTo>
                      <a:pt x="2908" y="839"/>
                    </a:lnTo>
                    <a:lnTo>
                      <a:pt x="2967" y="760"/>
                    </a:lnTo>
                    <a:lnTo>
                      <a:pt x="2971" y="752"/>
                    </a:lnTo>
                    <a:lnTo>
                      <a:pt x="2971" y="742"/>
                    </a:lnTo>
                    <a:lnTo>
                      <a:pt x="2965" y="735"/>
                    </a:lnTo>
                    <a:lnTo>
                      <a:pt x="2745" y="515"/>
                    </a:lnTo>
                    <a:lnTo>
                      <a:pt x="2738" y="509"/>
                    </a:lnTo>
                    <a:lnTo>
                      <a:pt x="2728" y="509"/>
                    </a:lnTo>
                    <a:lnTo>
                      <a:pt x="2720" y="513"/>
                    </a:lnTo>
                    <a:lnTo>
                      <a:pt x="2641" y="572"/>
                    </a:lnTo>
                    <a:lnTo>
                      <a:pt x="2561" y="632"/>
                    </a:lnTo>
                    <a:lnTo>
                      <a:pt x="2535" y="649"/>
                    </a:lnTo>
                    <a:lnTo>
                      <a:pt x="2507" y="661"/>
                    </a:lnTo>
                    <a:lnTo>
                      <a:pt x="2477" y="668"/>
                    </a:lnTo>
                    <a:lnTo>
                      <a:pt x="2448" y="670"/>
                    </a:lnTo>
                    <a:lnTo>
                      <a:pt x="2417" y="668"/>
                    </a:lnTo>
                    <a:lnTo>
                      <a:pt x="2389" y="659"/>
                    </a:lnTo>
                    <a:lnTo>
                      <a:pt x="2360" y="646"/>
                    </a:lnTo>
                    <a:lnTo>
                      <a:pt x="2292" y="611"/>
                    </a:lnTo>
                    <a:lnTo>
                      <a:pt x="2221" y="579"/>
                    </a:lnTo>
                    <a:lnTo>
                      <a:pt x="2149" y="552"/>
                    </a:lnTo>
                    <a:lnTo>
                      <a:pt x="2075" y="528"/>
                    </a:lnTo>
                    <a:lnTo>
                      <a:pt x="2046" y="518"/>
                    </a:lnTo>
                    <a:lnTo>
                      <a:pt x="2019" y="502"/>
                    </a:lnTo>
                    <a:lnTo>
                      <a:pt x="1996" y="483"/>
                    </a:lnTo>
                    <a:lnTo>
                      <a:pt x="1976" y="461"/>
                    </a:lnTo>
                    <a:lnTo>
                      <a:pt x="1960" y="434"/>
                    </a:lnTo>
                    <a:lnTo>
                      <a:pt x="1950" y="406"/>
                    </a:lnTo>
                    <a:lnTo>
                      <a:pt x="1942" y="375"/>
                    </a:lnTo>
                    <a:lnTo>
                      <a:pt x="1930" y="277"/>
                    </a:lnTo>
                    <a:lnTo>
                      <a:pt x="1915" y="179"/>
                    </a:lnTo>
                    <a:lnTo>
                      <a:pt x="1912" y="171"/>
                    </a:lnTo>
                    <a:lnTo>
                      <a:pt x="1905" y="165"/>
                    </a:lnTo>
                    <a:lnTo>
                      <a:pt x="1896" y="162"/>
                    </a:lnTo>
                    <a:lnTo>
                      <a:pt x="1584" y="162"/>
                    </a:lnTo>
                    <a:close/>
                    <a:moveTo>
                      <a:pt x="1584" y="0"/>
                    </a:moveTo>
                    <a:lnTo>
                      <a:pt x="1896" y="0"/>
                    </a:lnTo>
                    <a:lnTo>
                      <a:pt x="1929" y="3"/>
                    </a:lnTo>
                    <a:lnTo>
                      <a:pt x="1959" y="12"/>
                    </a:lnTo>
                    <a:lnTo>
                      <a:pt x="1989" y="25"/>
                    </a:lnTo>
                    <a:lnTo>
                      <a:pt x="2014" y="44"/>
                    </a:lnTo>
                    <a:lnTo>
                      <a:pt x="2036" y="67"/>
                    </a:lnTo>
                    <a:lnTo>
                      <a:pt x="2055" y="94"/>
                    </a:lnTo>
                    <a:lnTo>
                      <a:pt x="2068" y="123"/>
                    </a:lnTo>
                    <a:lnTo>
                      <a:pt x="2076" y="155"/>
                    </a:lnTo>
                    <a:lnTo>
                      <a:pt x="2090" y="254"/>
                    </a:lnTo>
                    <a:lnTo>
                      <a:pt x="2104" y="354"/>
                    </a:lnTo>
                    <a:lnTo>
                      <a:pt x="2105" y="360"/>
                    </a:lnTo>
                    <a:lnTo>
                      <a:pt x="2107" y="364"/>
                    </a:lnTo>
                    <a:lnTo>
                      <a:pt x="2110" y="367"/>
                    </a:lnTo>
                    <a:lnTo>
                      <a:pt x="2113" y="370"/>
                    </a:lnTo>
                    <a:lnTo>
                      <a:pt x="2118" y="371"/>
                    </a:lnTo>
                    <a:lnTo>
                      <a:pt x="2202" y="398"/>
                    </a:lnTo>
                    <a:lnTo>
                      <a:pt x="2283" y="428"/>
                    </a:lnTo>
                    <a:lnTo>
                      <a:pt x="2363" y="464"/>
                    </a:lnTo>
                    <a:lnTo>
                      <a:pt x="2440" y="505"/>
                    </a:lnTo>
                    <a:lnTo>
                      <a:pt x="2448" y="507"/>
                    </a:lnTo>
                    <a:lnTo>
                      <a:pt x="2455" y="507"/>
                    </a:lnTo>
                    <a:lnTo>
                      <a:pt x="2462" y="503"/>
                    </a:lnTo>
                    <a:lnTo>
                      <a:pt x="2543" y="442"/>
                    </a:lnTo>
                    <a:lnTo>
                      <a:pt x="2623" y="382"/>
                    </a:lnTo>
                    <a:lnTo>
                      <a:pt x="2648" y="366"/>
                    </a:lnTo>
                    <a:lnTo>
                      <a:pt x="2674" y="355"/>
                    </a:lnTo>
                    <a:lnTo>
                      <a:pt x="2703" y="349"/>
                    </a:lnTo>
                    <a:lnTo>
                      <a:pt x="2730" y="347"/>
                    </a:lnTo>
                    <a:lnTo>
                      <a:pt x="2759" y="349"/>
                    </a:lnTo>
                    <a:lnTo>
                      <a:pt x="2787" y="355"/>
                    </a:lnTo>
                    <a:lnTo>
                      <a:pt x="2814" y="366"/>
                    </a:lnTo>
                    <a:lnTo>
                      <a:pt x="2838" y="381"/>
                    </a:lnTo>
                    <a:lnTo>
                      <a:pt x="2860" y="400"/>
                    </a:lnTo>
                    <a:lnTo>
                      <a:pt x="3080" y="620"/>
                    </a:lnTo>
                    <a:lnTo>
                      <a:pt x="3099" y="642"/>
                    </a:lnTo>
                    <a:lnTo>
                      <a:pt x="3114" y="666"/>
                    </a:lnTo>
                    <a:lnTo>
                      <a:pt x="3125" y="693"/>
                    </a:lnTo>
                    <a:lnTo>
                      <a:pt x="3131" y="721"/>
                    </a:lnTo>
                    <a:lnTo>
                      <a:pt x="3133" y="750"/>
                    </a:lnTo>
                    <a:lnTo>
                      <a:pt x="3131" y="777"/>
                    </a:lnTo>
                    <a:lnTo>
                      <a:pt x="3125" y="806"/>
                    </a:lnTo>
                    <a:lnTo>
                      <a:pt x="3114" y="832"/>
                    </a:lnTo>
                    <a:lnTo>
                      <a:pt x="3098" y="857"/>
                    </a:lnTo>
                    <a:lnTo>
                      <a:pt x="3038" y="937"/>
                    </a:lnTo>
                    <a:lnTo>
                      <a:pt x="2977" y="1018"/>
                    </a:lnTo>
                    <a:lnTo>
                      <a:pt x="2973" y="1025"/>
                    </a:lnTo>
                    <a:lnTo>
                      <a:pt x="2973" y="1032"/>
                    </a:lnTo>
                    <a:lnTo>
                      <a:pt x="2975" y="1040"/>
                    </a:lnTo>
                    <a:lnTo>
                      <a:pt x="3016" y="1117"/>
                    </a:lnTo>
                    <a:lnTo>
                      <a:pt x="3052" y="1197"/>
                    </a:lnTo>
                    <a:lnTo>
                      <a:pt x="3082" y="1278"/>
                    </a:lnTo>
                    <a:lnTo>
                      <a:pt x="3109" y="1362"/>
                    </a:lnTo>
                    <a:lnTo>
                      <a:pt x="3110" y="1367"/>
                    </a:lnTo>
                    <a:lnTo>
                      <a:pt x="3113" y="1370"/>
                    </a:lnTo>
                    <a:lnTo>
                      <a:pt x="3116" y="1373"/>
                    </a:lnTo>
                    <a:lnTo>
                      <a:pt x="3120" y="1375"/>
                    </a:lnTo>
                    <a:lnTo>
                      <a:pt x="3126" y="1376"/>
                    </a:lnTo>
                    <a:lnTo>
                      <a:pt x="3226" y="1390"/>
                    </a:lnTo>
                    <a:lnTo>
                      <a:pt x="3325" y="1404"/>
                    </a:lnTo>
                    <a:lnTo>
                      <a:pt x="3357" y="1412"/>
                    </a:lnTo>
                    <a:lnTo>
                      <a:pt x="3386" y="1425"/>
                    </a:lnTo>
                    <a:lnTo>
                      <a:pt x="3413" y="1444"/>
                    </a:lnTo>
                    <a:lnTo>
                      <a:pt x="3436" y="1466"/>
                    </a:lnTo>
                    <a:lnTo>
                      <a:pt x="3455" y="1491"/>
                    </a:lnTo>
                    <a:lnTo>
                      <a:pt x="3468" y="1521"/>
                    </a:lnTo>
                    <a:lnTo>
                      <a:pt x="3477" y="1551"/>
                    </a:lnTo>
                    <a:lnTo>
                      <a:pt x="3480" y="1584"/>
                    </a:lnTo>
                    <a:lnTo>
                      <a:pt x="3480" y="1896"/>
                    </a:lnTo>
                    <a:lnTo>
                      <a:pt x="3477" y="1929"/>
                    </a:lnTo>
                    <a:lnTo>
                      <a:pt x="3468" y="1959"/>
                    </a:lnTo>
                    <a:lnTo>
                      <a:pt x="3455" y="1989"/>
                    </a:lnTo>
                    <a:lnTo>
                      <a:pt x="3436" y="2014"/>
                    </a:lnTo>
                    <a:lnTo>
                      <a:pt x="3413" y="2036"/>
                    </a:lnTo>
                    <a:lnTo>
                      <a:pt x="3386" y="2055"/>
                    </a:lnTo>
                    <a:lnTo>
                      <a:pt x="3357" y="2068"/>
                    </a:lnTo>
                    <a:lnTo>
                      <a:pt x="3325" y="2076"/>
                    </a:lnTo>
                    <a:lnTo>
                      <a:pt x="3226" y="2090"/>
                    </a:lnTo>
                    <a:lnTo>
                      <a:pt x="3126" y="2104"/>
                    </a:lnTo>
                    <a:lnTo>
                      <a:pt x="3120" y="2105"/>
                    </a:lnTo>
                    <a:lnTo>
                      <a:pt x="3116" y="2107"/>
                    </a:lnTo>
                    <a:lnTo>
                      <a:pt x="3113" y="2110"/>
                    </a:lnTo>
                    <a:lnTo>
                      <a:pt x="3110" y="2113"/>
                    </a:lnTo>
                    <a:lnTo>
                      <a:pt x="3109" y="2118"/>
                    </a:lnTo>
                    <a:lnTo>
                      <a:pt x="3082" y="2202"/>
                    </a:lnTo>
                    <a:lnTo>
                      <a:pt x="3052" y="2283"/>
                    </a:lnTo>
                    <a:lnTo>
                      <a:pt x="3016" y="2363"/>
                    </a:lnTo>
                    <a:lnTo>
                      <a:pt x="2975" y="2440"/>
                    </a:lnTo>
                    <a:lnTo>
                      <a:pt x="2973" y="2448"/>
                    </a:lnTo>
                    <a:lnTo>
                      <a:pt x="2973" y="2455"/>
                    </a:lnTo>
                    <a:lnTo>
                      <a:pt x="2977" y="2462"/>
                    </a:lnTo>
                    <a:lnTo>
                      <a:pt x="3038" y="2543"/>
                    </a:lnTo>
                    <a:lnTo>
                      <a:pt x="3098" y="2623"/>
                    </a:lnTo>
                    <a:lnTo>
                      <a:pt x="3114" y="2648"/>
                    </a:lnTo>
                    <a:lnTo>
                      <a:pt x="3125" y="2674"/>
                    </a:lnTo>
                    <a:lnTo>
                      <a:pt x="3131" y="2703"/>
                    </a:lnTo>
                    <a:lnTo>
                      <a:pt x="3133" y="2730"/>
                    </a:lnTo>
                    <a:lnTo>
                      <a:pt x="3131" y="2759"/>
                    </a:lnTo>
                    <a:lnTo>
                      <a:pt x="3125" y="2786"/>
                    </a:lnTo>
                    <a:lnTo>
                      <a:pt x="3114" y="2814"/>
                    </a:lnTo>
                    <a:lnTo>
                      <a:pt x="3099" y="2838"/>
                    </a:lnTo>
                    <a:lnTo>
                      <a:pt x="3080" y="2860"/>
                    </a:lnTo>
                    <a:lnTo>
                      <a:pt x="2860" y="3080"/>
                    </a:lnTo>
                    <a:lnTo>
                      <a:pt x="2838" y="3099"/>
                    </a:lnTo>
                    <a:lnTo>
                      <a:pt x="2814" y="3114"/>
                    </a:lnTo>
                    <a:lnTo>
                      <a:pt x="2786" y="3125"/>
                    </a:lnTo>
                    <a:lnTo>
                      <a:pt x="2759" y="3131"/>
                    </a:lnTo>
                    <a:lnTo>
                      <a:pt x="2730" y="3133"/>
                    </a:lnTo>
                    <a:lnTo>
                      <a:pt x="2703" y="3131"/>
                    </a:lnTo>
                    <a:lnTo>
                      <a:pt x="2674" y="3125"/>
                    </a:lnTo>
                    <a:lnTo>
                      <a:pt x="2648" y="3114"/>
                    </a:lnTo>
                    <a:lnTo>
                      <a:pt x="2623" y="3098"/>
                    </a:lnTo>
                    <a:lnTo>
                      <a:pt x="2543" y="3038"/>
                    </a:lnTo>
                    <a:lnTo>
                      <a:pt x="2462" y="2977"/>
                    </a:lnTo>
                    <a:lnTo>
                      <a:pt x="2455" y="2973"/>
                    </a:lnTo>
                    <a:lnTo>
                      <a:pt x="2448" y="2973"/>
                    </a:lnTo>
                    <a:lnTo>
                      <a:pt x="2440" y="2975"/>
                    </a:lnTo>
                    <a:lnTo>
                      <a:pt x="2363" y="3016"/>
                    </a:lnTo>
                    <a:lnTo>
                      <a:pt x="2283" y="3052"/>
                    </a:lnTo>
                    <a:lnTo>
                      <a:pt x="2202" y="3082"/>
                    </a:lnTo>
                    <a:lnTo>
                      <a:pt x="2118" y="3109"/>
                    </a:lnTo>
                    <a:lnTo>
                      <a:pt x="2113" y="3110"/>
                    </a:lnTo>
                    <a:lnTo>
                      <a:pt x="2110" y="3113"/>
                    </a:lnTo>
                    <a:lnTo>
                      <a:pt x="2107" y="3116"/>
                    </a:lnTo>
                    <a:lnTo>
                      <a:pt x="2105" y="3120"/>
                    </a:lnTo>
                    <a:lnTo>
                      <a:pt x="2104" y="3126"/>
                    </a:lnTo>
                    <a:lnTo>
                      <a:pt x="2090" y="3226"/>
                    </a:lnTo>
                    <a:lnTo>
                      <a:pt x="2076" y="3325"/>
                    </a:lnTo>
                    <a:lnTo>
                      <a:pt x="2068" y="3357"/>
                    </a:lnTo>
                    <a:lnTo>
                      <a:pt x="2055" y="3386"/>
                    </a:lnTo>
                    <a:lnTo>
                      <a:pt x="2036" y="3413"/>
                    </a:lnTo>
                    <a:lnTo>
                      <a:pt x="2014" y="3436"/>
                    </a:lnTo>
                    <a:lnTo>
                      <a:pt x="1989" y="3455"/>
                    </a:lnTo>
                    <a:lnTo>
                      <a:pt x="1959" y="3468"/>
                    </a:lnTo>
                    <a:lnTo>
                      <a:pt x="1929" y="3477"/>
                    </a:lnTo>
                    <a:lnTo>
                      <a:pt x="1896" y="3480"/>
                    </a:lnTo>
                    <a:lnTo>
                      <a:pt x="1584" y="3480"/>
                    </a:lnTo>
                    <a:lnTo>
                      <a:pt x="1551" y="3477"/>
                    </a:lnTo>
                    <a:lnTo>
                      <a:pt x="1521" y="3468"/>
                    </a:lnTo>
                    <a:lnTo>
                      <a:pt x="1491" y="3455"/>
                    </a:lnTo>
                    <a:lnTo>
                      <a:pt x="1466" y="3436"/>
                    </a:lnTo>
                    <a:lnTo>
                      <a:pt x="1444" y="3413"/>
                    </a:lnTo>
                    <a:lnTo>
                      <a:pt x="1425" y="3386"/>
                    </a:lnTo>
                    <a:lnTo>
                      <a:pt x="1412" y="3357"/>
                    </a:lnTo>
                    <a:lnTo>
                      <a:pt x="1404" y="3325"/>
                    </a:lnTo>
                    <a:lnTo>
                      <a:pt x="1390" y="3226"/>
                    </a:lnTo>
                    <a:lnTo>
                      <a:pt x="1376" y="3126"/>
                    </a:lnTo>
                    <a:lnTo>
                      <a:pt x="1375" y="3120"/>
                    </a:lnTo>
                    <a:lnTo>
                      <a:pt x="1373" y="3116"/>
                    </a:lnTo>
                    <a:lnTo>
                      <a:pt x="1370" y="3113"/>
                    </a:lnTo>
                    <a:lnTo>
                      <a:pt x="1367" y="3110"/>
                    </a:lnTo>
                    <a:lnTo>
                      <a:pt x="1362" y="3109"/>
                    </a:lnTo>
                    <a:lnTo>
                      <a:pt x="1278" y="3082"/>
                    </a:lnTo>
                    <a:lnTo>
                      <a:pt x="1197" y="3052"/>
                    </a:lnTo>
                    <a:lnTo>
                      <a:pt x="1117" y="3016"/>
                    </a:lnTo>
                    <a:lnTo>
                      <a:pt x="1040" y="2975"/>
                    </a:lnTo>
                    <a:lnTo>
                      <a:pt x="1032" y="2973"/>
                    </a:lnTo>
                    <a:lnTo>
                      <a:pt x="1025" y="2973"/>
                    </a:lnTo>
                    <a:lnTo>
                      <a:pt x="1018" y="2977"/>
                    </a:lnTo>
                    <a:lnTo>
                      <a:pt x="937" y="3038"/>
                    </a:lnTo>
                    <a:lnTo>
                      <a:pt x="857" y="3098"/>
                    </a:lnTo>
                    <a:lnTo>
                      <a:pt x="832" y="3114"/>
                    </a:lnTo>
                    <a:lnTo>
                      <a:pt x="806" y="3125"/>
                    </a:lnTo>
                    <a:lnTo>
                      <a:pt x="777" y="3131"/>
                    </a:lnTo>
                    <a:lnTo>
                      <a:pt x="750" y="3134"/>
                    </a:lnTo>
                    <a:lnTo>
                      <a:pt x="721" y="3131"/>
                    </a:lnTo>
                    <a:lnTo>
                      <a:pt x="693" y="3125"/>
                    </a:lnTo>
                    <a:lnTo>
                      <a:pt x="666" y="3114"/>
                    </a:lnTo>
                    <a:lnTo>
                      <a:pt x="642" y="3099"/>
                    </a:lnTo>
                    <a:lnTo>
                      <a:pt x="620" y="3080"/>
                    </a:lnTo>
                    <a:lnTo>
                      <a:pt x="400" y="2860"/>
                    </a:lnTo>
                    <a:lnTo>
                      <a:pt x="381" y="2838"/>
                    </a:lnTo>
                    <a:lnTo>
                      <a:pt x="366" y="2814"/>
                    </a:lnTo>
                    <a:lnTo>
                      <a:pt x="355" y="2787"/>
                    </a:lnTo>
                    <a:lnTo>
                      <a:pt x="349" y="2759"/>
                    </a:lnTo>
                    <a:lnTo>
                      <a:pt x="346" y="2730"/>
                    </a:lnTo>
                    <a:lnTo>
                      <a:pt x="349" y="2703"/>
                    </a:lnTo>
                    <a:lnTo>
                      <a:pt x="355" y="2674"/>
                    </a:lnTo>
                    <a:lnTo>
                      <a:pt x="366" y="2648"/>
                    </a:lnTo>
                    <a:lnTo>
                      <a:pt x="382" y="2623"/>
                    </a:lnTo>
                    <a:lnTo>
                      <a:pt x="442" y="2543"/>
                    </a:lnTo>
                    <a:lnTo>
                      <a:pt x="503" y="2462"/>
                    </a:lnTo>
                    <a:lnTo>
                      <a:pt x="507" y="2455"/>
                    </a:lnTo>
                    <a:lnTo>
                      <a:pt x="507" y="2448"/>
                    </a:lnTo>
                    <a:lnTo>
                      <a:pt x="505" y="2440"/>
                    </a:lnTo>
                    <a:lnTo>
                      <a:pt x="464" y="2363"/>
                    </a:lnTo>
                    <a:lnTo>
                      <a:pt x="428" y="2283"/>
                    </a:lnTo>
                    <a:lnTo>
                      <a:pt x="398" y="2202"/>
                    </a:lnTo>
                    <a:lnTo>
                      <a:pt x="371" y="2118"/>
                    </a:lnTo>
                    <a:lnTo>
                      <a:pt x="370" y="2113"/>
                    </a:lnTo>
                    <a:lnTo>
                      <a:pt x="367" y="2110"/>
                    </a:lnTo>
                    <a:lnTo>
                      <a:pt x="364" y="2107"/>
                    </a:lnTo>
                    <a:lnTo>
                      <a:pt x="360" y="2105"/>
                    </a:lnTo>
                    <a:lnTo>
                      <a:pt x="354" y="2104"/>
                    </a:lnTo>
                    <a:lnTo>
                      <a:pt x="254" y="2090"/>
                    </a:lnTo>
                    <a:lnTo>
                      <a:pt x="155" y="2076"/>
                    </a:lnTo>
                    <a:lnTo>
                      <a:pt x="123" y="2068"/>
                    </a:lnTo>
                    <a:lnTo>
                      <a:pt x="94" y="2055"/>
                    </a:lnTo>
                    <a:lnTo>
                      <a:pt x="67" y="2036"/>
                    </a:lnTo>
                    <a:lnTo>
                      <a:pt x="44" y="2014"/>
                    </a:lnTo>
                    <a:lnTo>
                      <a:pt x="25" y="1989"/>
                    </a:lnTo>
                    <a:lnTo>
                      <a:pt x="12" y="1959"/>
                    </a:lnTo>
                    <a:lnTo>
                      <a:pt x="3" y="1929"/>
                    </a:lnTo>
                    <a:lnTo>
                      <a:pt x="0" y="1896"/>
                    </a:lnTo>
                    <a:lnTo>
                      <a:pt x="0" y="1584"/>
                    </a:lnTo>
                    <a:lnTo>
                      <a:pt x="3" y="1551"/>
                    </a:lnTo>
                    <a:lnTo>
                      <a:pt x="12" y="1521"/>
                    </a:lnTo>
                    <a:lnTo>
                      <a:pt x="25" y="1491"/>
                    </a:lnTo>
                    <a:lnTo>
                      <a:pt x="44" y="1466"/>
                    </a:lnTo>
                    <a:lnTo>
                      <a:pt x="67" y="1444"/>
                    </a:lnTo>
                    <a:lnTo>
                      <a:pt x="94" y="1425"/>
                    </a:lnTo>
                    <a:lnTo>
                      <a:pt x="123" y="1412"/>
                    </a:lnTo>
                    <a:lnTo>
                      <a:pt x="155" y="1404"/>
                    </a:lnTo>
                    <a:lnTo>
                      <a:pt x="254" y="1390"/>
                    </a:lnTo>
                    <a:lnTo>
                      <a:pt x="354" y="1376"/>
                    </a:lnTo>
                    <a:lnTo>
                      <a:pt x="360" y="1375"/>
                    </a:lnTo>
                    <a:lnTo>
                      <a:pt x="364" y="1373"/>
                    </a:lnTo>
                    <a:lnTo>
                      <a:pt x="367" y="1370"/>
                    </a:lnTo>
                    <a:lnTo>
                      <a:pt x="370" y="1367"/>
                    </a:lnTo>
                    <a:lnTo>
                      <a:pt x="371" y="1362"/>
                    </a:lnTo>
                    <a:lnTo>
                      <a:pt x="398" y="1278"/>
                    </a:lnTo>
                    <a:lnTo>
                      <a:pt x="428" y="1197"/>
                    </a:lnTo>
                    <a:lnTo>
                      <a:pt x="464" y="1117"/>
                    </a:lnTo>
                    <a:lnTo>
                      <a:pt x="505" y="1040"/>
                    </a:lnTo>
                    <a:lnTo>
                      <a:pt x="507" y="1032"/>
                    </a:lnTo>
                    <a:lnTo>
                      <a:pt x="507" y="1025"/>
                    </a:lnTo>
                    <a:lnTo>
                      <a:pt x="503" y="1018"/>
                    </a:lnTo>
                    <a:lnTo>
                      <a:pt x="442" y="937"/>
                    </a:lnTo>
                    <a:lnTo>
                      <a:pt x="382" y="857"/>
                    </a:lnTo>
                    <a:lnTo>
                      <a:pt x="366" y="832"/>
                    </a:lnTo>
                    <a:lnTo>
                      <a:pt x="355" y="806"/>
                    </a:lnTo>
                    <a:lnTo>
                      <a:pt x="349" y="777"/>
                    </a:lnTo>
                    <a:lnTo>
                      <a:pt x="346" y="750"/>
                    </a:lnTo>
                    <a:lnTo>
                      <a:pt x="349" y="721"/>
                    </a:lnTo>
                    <a:lnTo>
                      <a:pt x="355" y="694"/>
                    </a:lnTo>
                    <a:lnTo>
                      <a:pt x="366" y="666"/>
                    </a:lnTo>
                    <a:lnTo>
                      <a:pt x="381" y="642"/>
                    </a:lnTo>
                    <a:lnTo>
                      <a:pt x="400" y="620"/>
                    </a:lnTo>
                    <a:lnTo>
                      <a:pt x="620" y="400"/>
                    </a:lnTo>
                    <a:lnTo>
                      <a:pt x="642" y="381"/>
                    </a:lnTo>
                    <a:lnTo>
                      <a:pt x="666" y="366"/>
                    </a:lnTo>
                    <a:lnTo>
                      <a:pt x="693" y="355"/>
                    </a:lnTo>
                    <a:lnTo>
                      <a:pt x="721" y="349"/>
                    </a:lnTo>
                    <a:lnTo>
                      <a:pt x="750" y="347"/>
                    </a:lnTo>
                    <a:lnTo>
                      <a:pt x="777" y="349"/>
                    </a:lnTo>
                    <a:lnTo>
                      <a:pt x="806" y="355"/>
                    </a:lnTo>
                    <a:lnTo>
                      <a:pt x="832" y="366"/>
                    </a:lnTo>
                    <a:lnTo>
                      <a:pt x="857" y="382"/>
                    </a:lnTo>
                    <a:lnTo>
                      <a:pt x="937" y="442"/>
                    </a:lnTo>
                    <a:lnTo>
                      <a:pt x="1018" y="503"/>
                    </a:lnTo>
                    <a:lnTo>
                      <a:pt x="1025" y="507"/>
                    </a:lnTo>
                    <a:lnTo>
                      <a:pt x="1032" y="507"/>
                    </a:lnTo>
                    <a:lnTo>
                      <a:pt x="1040" y="505"/>
                    </a:lnTo>
                    <a:lnTo>
                      <a:pt x="1117" y="464"/>
                    </a:lnTo>
                    <a:lnTo>
                      <a:pt x="1197" y="428"/>
                    </a:lnTo>
                    <a:lnTo>
                      <a:pt x="1278" y="398"/>
                    </a:lnTo>
                    <a:lnTo>
                      <a:pt x="1362" y="371"/>
                    </a:lnTo>
                    <a:lnTo>
                      <a:pt x="1367" y="370"/>
                    </a:lnTo>
                    <a:lnTo>
                      <a:pt x="1370" y="367"/>
                    </a:lnTo>
                    <a:lnTo>
                      <a:pt x="1373" y="364"/>
                    </a:lnTo>
                    <a:lnTo>
                      <a:pt x="1375" y="360"/>
                    </a:lnTo>
                    <a:lnTo>
                      <a:pt x="1376" y="354"/>
                    </a:lnTo>
                    <a:lnTo>
                      <a:pt x="1390" y="254"/>
                    </a:lnTo>
                    <a:lnTo>
                      <a:pt x="1404" y="155"/>
                    </a:lnTo>
                    <a:lnTo>
                      <a:pt x="1412" y="123"/>
                    </a:lnTo>
                    <a:lnTo>
                      <a:pt x="1425" y="94"/>
                    </a:lnTo>
                    <a:lnTo>
                      <a:pt x="1444" y="67"/>
                    </a:lnTo>
                    <a:lnTo>
                      <a:pt x="1466" y="44"/>
                    </a:lnTo>
                    <a:lnTo>
                      <a:pt x="1491" y="25"/>
                    </a:lnTo>
                    <a:lnTo>
                      <a:pt x="1521" y="12"/>
                    </a:lnTo>
                    <a:lnTo>
                      <a:pt x="1551" y="3"/>
                    </a:lnTo>
                    <a:lnTo>
                      <a:pt x="158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2000"/>
              </a:p>
            </p:txBody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3479B223-7C4B-4C76-8052-9FB0829D00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95577" y="4266334"/>
                <a:ext cx="600074" cy="600074"/>
              </a:xfrm>
              <a:custGeom>
                <a:avLst/>
                <a:gdLst>
                  <a:gd name="T0" fmla="*/ 636 w 1510"/>
                  <a:gd name="T1" fmla="*/ 174 h 1510"/>
                  <a:gd name="T2" fmla="*/ 472 w 1510"/>
                  <a:gd name="T3" fmla="*/ 234 h 1510"/>
                  <a:gd name="T4" fmla="*/ 336 w 1510"/>
                  <a:gd name="T5" fmla="*/ 336 h 1510"/>
                  <a:gd name="T6" fmla="*/ 234 w 1510"/>
                  <a:gd name="T7" fmla="*/ 472 h 1510"/>
                  <a:gd name="T8" fmla="*/ 174 w 1510"/>
                  <a:gd name="T9" fmla="*/ 636 h 1510"/>
                  <a:gd name="T10" fmla="*/ 166 w 1510"/>
                  <a:gd name="T11" fmla="*/ 815 h 1510"/>
                  <a:gd name="T12" fmla="*/ 209 w 1510"/>
                  <a:gd name="T13" fmla="*/ 986 h 1510"/>
                  <a:gd name="T14" fmla="*/ 297 w 1510"/>
                  <a:gd name="T15" fmla="*/ 1131 h 1510"/>
                  <a:gd name="T16" fmla="*/ 424 w 1510"/>
                  <a:gd name="T17" fmla="*/ 1246 h 1510"/>
                  <a:gd name="T18" fmla="*/ 579 w 1510"/>
                  <a:gd name="T19" fmla="*/ 1321 h 1510"/>
                  <a:gd name="T20" fmla="*/ 755 w 1510"/>
                  <a:gd name="T21" fmla="*/ 1348 h 1510"/>
                  <a:gd name="T22" fmla="*/ 931 w 1510"/>
                  <a:gd name="T23" fmla="*/ 1321 h 1510"/>
                  <a:gd name="T24" fmla="*/ 1086 w 1510"/>
                  <a:gd name="T25" fmla="*/ 1246 h 1510"/>
                  <a:gd name="T26" fmla="*/ 1213 w 1510"/>
                  <a:gd name="T27" fmla="*/ 1131 h 1510"/>
                  <a:gd name="T28" fmla="*/ 1301 w 1510"/>
                  <a:gd name="T29" fmla="*/ 986 h 1510"/>
                  <a:gd name="T30" fmla="*/ 1344 w 1510"/>
                  <a:gd name="T31" fmla="*/ 815 h 1510"/>
                  <a:gd name="T32" fmla="*/ 1336 w 1510"/>
                  <a:gd name="T33" fmla="*/ 636 h 1510"/>
                  <a:gd name="T34" fmla="*/ 1276 w 1510"/>
                  <a:gd name="T35" fmla="*/ 472 h 1510"/>
                  <a:gd name="T36" fmla="*/ 1174 w 1510"/>
                  <a:gd name="T37" fmla="*/ 336 h 1510"/>
                  <a:gd name="T38" fmla="*/ 1038 w 1510"/>
                  <a:gd name="T39" fmla="*/ 234 h 1510"/>
                  <a:gd name="T40" fmla="*/ 874 w 1510"/>
                  <a:gd name="T41" fmla="*/ 174 h 1510"/>
                  <a:gd name="T42" fmla="*/ 755 w 1510"/>
                  <a:gd name="T43" fmla="*/ 0 h 1510"/>
                  <a:gd name="T44" fmla="*/ 955 w 1510"/>
                  <a:gd name="T45" fmla="*/ 26 h 1510"/>
                  <a:gd name="T46" fmla="*/ 1136 w 1510"/>
                  <a:gd name="T47" fmla="*/ 103 h 1510"/>
                  <a:gd name="T48" fmla="*/ 1289 w 1510"/>
                  <a:gd name="T49" fmla="*/ 221 h 1510"/>
                  <a:gd name="T50" fmla="*/ 1407 w 1510"/>
                  <a:gd name="T51" fmla="*/ 374 h 1510"/>
                  <a:gd name="T52" fmla="*/ 1484 w 1510"/>
                  <a:gd name="T53" fmla="*/ 555 h 1510"/>
                  <a:gd name="T54" fmla="*/ 1510 w 1510"/>
                  <a:gd name="T55" fmla="*/ 755 h 1510"/>
                  <a:gd name="T56" fmla="*/ 1484 w 1510"/>
                  <a:gd name="T57" fmla="*/ 955 h 1510"/>
                  <a:gd name="T58" fmla="*/ 1407 w 1510"/>
                  <a:gd name="T59" fmla="*/ 1136 h 1510"/>
                  <a:gd name="T60" fmla="*/ 1289 w 1510"/>
                  <a:gd name="T61" fmla="*/ 1289 h 1510"/>
                  <a:gd name="T62" fmla="*/ 1136 w 1510"/>
                  <a:gd name="T63" fmla="*/ 1407 h 1510"/>
                  <a:gd name="T64" fmla="*/ 955 w 1510"/>
                  <a:gd name="T65" fmla="*/ 1484 h 1510"/>
                  <a:gd name="T66" fmla="*/ 755 w 1510"/>
                  <a:gd name="T67" fmla="*/ 1510 h 1510"/>
                  <a:gd name="T68" fmla="*/ 555 w 1510"/>
                  <a:gd name="T69" fmla="*/ 1484 h 1510"/>
                  <a:gd name="T70" fmla="*/ 374 w 1510"/>
                  <a:gd name="T71" fmla="*/ 1407 h 1510"/>
                  <a:gd name="T72" fmla="*/ 221 w 1510"/>
                  <a:gd name="T73" fmla="*/ 1289 h 1510"/>
                  <a:gd name="T74" fmla="*/ 103 w 1510"/>
                  <a:gd name="T75" fmla="*/ 1136 h 1510"/>
                  <a:gd name="T76" fmla="*/ 26 w 1510"/>
                  <a:gd name="T77" fmla="*/ 955 h 1510"/>
                  <a:gd name="T78" fmla="*/ 0 w 1510"/>
                  <a:gd name="T79" fmla="*/ 755 h 1510"/>
                  <a:gd name="T80" fmla="*/ 26 w 1510"/>
                  <a:gd name="T81" fmla="*/ 555 h 1510"/>
                  <a:gd name="T82" fmla="*/ 103 w 1510"/>
                  <a:gd name="T83" fmla="*/ 374 h 1510"/>
                  <a:gd name="T84" fmla="*/ 221 w 1510"/>
                  <a:gd name="T85" fmla="*/ 221 h 1510"/>
                  <a:gd name="T86" fmla="*/ 374 w 1510"/>
                  <a:gd name="T87" fmla="*/ 103 h 1510"/>
                  <a:gd name="T88" fmla="*/ 555 w 1510"/>
                  <a:gd name="T89" fmla="*/ 26 h 1510"/>
                  <a:gd name="T90" fmla="*/ 755 w 1510"/>
                  <a:gd name="T91" fmla="*/ 0 h 1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510" h="1510">
                    <a:moveTo>
                      <a:pt x="755" y="162"/>
                    </a:moveTo>
                    <a:lnTo>
                      <a:pt x="695" y="166"/>
                    </a:lnTo>
                    <a:lnTo>
                      <a:pt x="636" y="174"/>
                    </a:lnTo>
                    <a:lnTo>
                      <a:pt x="579" y="189"/>
                    </a:lnTo>
                    <a:lnTo>
                      <a:pt x="524" y="209"/>
                    </a:lnTo>
                    <a:lnTo>
                      <a:pt x="472" y="234"/>
                    </a:lnTo>
                    <a:lnTo>
                      <a:pt x="424" y="264"/>
                    </a:lnTo>
                    <a:lnTo>
                      <a:pt x="379" y="297"/>
                    </a:lnTo>
                    <a:lnTo>
                      <a:pt x="336" y="336"/>
                    </a:lnTo>
                    <a:lnTo>
                      <a:pt x="297" y="379"/>
                    </a:lnTo>
                    <a:lnTo>
                      <a:pt x="264" y="424"/>
                    </a:lnTo>
                    <a:lnTo>
                      <a:pt x="234" y="472"/>
                    </a:lnTo>
                    <a:lnTo>
                      <a:pt x="209" y="524"/>
                    </a:lnTo>
                    <a:lnTo>
                      <a:pt x="189" y="579"/>
                    </a:lnTo>
                    <a:lnTo>
                      <a:pt x="174" y="636"/>
                    </a:lnTo>
                    <a:lnTo>
                      <a:pt x="166" y="695"/>
                    </a:lnTo>
                    <a:lnTo>
                      <a:pt x="162" y="755"/>
                    </a:lnTo>
                    <a:lnTo>
                      <a:pt x="166" y="815"/>
                    </a:lnTo>
                    <a:lnTo>
                      <a:pt x="174" y="874"/>
                    </a:lnTo>
                    <a:lnTo>
                      <a:pt x="189" y="931"/>
                    </a:lnTo>
                    <a:lnTo>
                      <a:pt x="209" y="986"/>
                    </a:lnTo>
                    <a:lnTo>
                      <a:pt x="234" y="1038"/>
                    </a:lnTo>
                    <a:lnTo>
                      <a:pt x="264" y="1086"/>
                    </a:lnTo>
                    <a:lnTo>
                      <a:pt x="297" y="1131"/>
                    </a:lnTo>
                    <a:lnTo>
                      <a:pt x="336" y="1174"/>
                    </a:lnTo>
                    <a:lnTo>
                      <a:pt x="379" y="1213"/>
                    </a:lnTo>
                    <a:lnTo>
                      <a:pt x="424" y="1246"/>
                    </a:lnTo>
                    <a:lnTo>
                      <a:pt x="472" y="1276"/>
                    </a:lnTo>
                    <a:lnTo>
                      <a:pt x="524" y="1301"/>
                    </a:lnTo>
                    <a:lnTo>
                      <a:pt x="579" y="1321"/>
                    </a:lnTo>
                    <a:lnTo>
                      <a:pt x="636" y="1336"/>
                    </a:lnTo>
                    <a:lnTo>
                      <a:pt x="695" y="1344"/>
                    </a:lnTo>
                    <a:lnTo>
                      <a:pt x="755" y="1348"/>
                    </a:lnTo>
                    <a:lnTo>
                      <a:pt x="815" y="1344"/>
                    </a:lnTo>
                    <a:lnTo>
                      <a:pt x="874" y="1336"/>
                    </a:lnTo>
                    <a:lnTo>
                      <a:pt x="931" y="1321"/>
                    </a:lnTo>
                    <a:lnTo>
                      <a:pt x="986" y="1301"/>
                    </a:lnTo>
                    <a:lnTo>
                      <a:pt x="1038" y="1276"/>
                    </a:lnTo>
                    <a:lnTo>
                      <a:pt x="1086" y="1246"/>
                    </a:lnTo>
                    <a:lnTo>
                      <a:pt x="1131" y="1213"/>
                    </a:lnTo>
                    <a:lnTo>
                      <a:pt x="1174" y="1174"/>
                    </a:lnTo>
                    <a:lnTo>
                      <a:pt x="1213" y="1131"/>
                    </a:lnTo>
                    <a:lnTo>
                      <a:pt x="1246" y="1086"/>
                    </a:lnTo>
                    <a:lnTo>
                      <a:pt x="1276" y="1038"/>
                    </a:lnTo>
                    <a:lnTo>
                      <a:pt x="1301" y="986"/>
                    </a:lnTo>
                    <a:lnTo>
                      <a:pt x="1321" y="931"/>
                    </a:lnTo>
                    <a:lnTo>
                      <a:pt x="1336" y="874"/>
                    </a:lnTo>
                    <a:lnTo>
                      <a:pt x="1344" y="815"/>
                    </a:lnTo>
                    <a:lnTo>
                      <a:pt x="1348" y="755"/>
                    </a:lnTo>
                    <a:lnTo>
                      <a:pt x="1344" y="695"/>
                    </a:lnTo>
                    <a:lnTo>
                      <a:pt x="1336" y="636"/>
                    </a:lnTo>
                    <a:lnTo>
                      <a:pt x="1321" y="579"/>
                    </a:lnTo>
                    <a:lnTo>
                      <a:pt x="1301" y="524"/>
                    </a:lnTo>
                    <a:lnTo>
                      <a:pt x="1276" y="472"/>
                    </a:lnTo>
                    <a:lnTo>
                      <a:pt x="1246" y="424"/>
                    </a:lnTo>
                    <a:lnTo>
                      <a:pt x="1213" y="379"/>
                    </a:lnTo>
                    <a:lnTo>
                      <a:pt x="1174" y="336"/>
                    </a:lnTo>
                    <a:lnTo>
                      <a:pt x="1131" y="297"/>
                    </a:lnTo>
                    <a:lnTo>
                      <a:pt x="1086" y="264"/>
                    </a:lnTo>
                    <a:lnTo>
                      <a:pt x="1038" y="234"/>
                    </a:lnTo>
                    <a:lnTo>
                      <a:pt x="986" y="209"/>
                    </a:lnTo>
                    <a:lnTo>
                      <a:pt x="931" y="189"/>
                    </a:lnTo>
                    <a:lnTo>
                      <a:pt x="874" y="174"/>
                    </a:lnTo>
                    <a:lnTo>
                      <a:pt x="815" y="166"/>
                    </a:lnTo>
                    <a:lnTo>
                      <a:pt x="755" y="162"/>
                    </a:lnTo>
                    <a:close/>
                    <a:moveTo>
                      <a:pt x="755" y="0"/>
                    </a:moveTo>
                    <a:lnTo>
                      <a:pt x="824" y="3"/>
                    </a:lnTo>
                    <a:lnTo>
                      <a:pt x="891" y="12"/>
                    </a:lnTo>
                    <a:lnTo>
                      <a:pt x="955" y="26"/>
                    </a:lnTo>
                    <a:lnTo>
                      <a:pt x="1019" y="47"/>
                    </a:lnTo>
                    <a:lnTo>
                      <a:pt x="1079" y="73"/>
                    </a:lnTo>
                    <a:lnTo>
                      <a:pt x="1136" y="103"/>
                    </a:lnTo>
                    <a:lnTo>
                      <a:pt x="1191" y="138"/>
                    </a:lnTo>
                    <a:lnTo>
                      <a:pt x="1241" y="177"/>
                    </a:lnTo>
                    <a:lnTo>
                      <a:pt x="1289" y="221"/>
                    </a:lnTo>
                    <a:lnTo>
                      <a:pt x="1333" y="269"/>
                    </a:lnTo>
                    <a:lnTo>
                      <a:pt x="1372" y="319"/>
                    </a:lnTo>
                    <a:lnTo>
                      <a:pt x="1407" y="374"/>
                    </a:lnTo>
                    <a:lnTo>
                      <a:pt x="1437" y="431"/>
                    </a:lnTo>
                    <a:lnTo>
                      <a:pt x="1463" y="491"/>
                    </a:lnTo>
                    <a:lnTo>
                      <a:pt x="1484" y="555"/>
                    </a:lnTo>
                    <a:lnTo>
                      <a:pt x="1498" y="619"/>
                    </a:lnTo>
                    <a:lnTo>
                      <a:pt x="1507" y="686"/>
                    </a:lnTo>
                    <a:lnTo>
                      <a:pt x="1510" y="755"/>
                    </a:lnTo>
                    <a:lnTo>
                      <a:pt x="1507" y="824"/>
                    </a:lnTo>
                    <a:lnTo>
                      <a:pt x="1498" y="891"/>
                    </a:lnTo>
                    <a:lnTo>
                      <a:pt x="1484" y="955"/>
                    </a:lnTo>
                    <a:lnTo>
                      <a:pt x="1463" y="1019"/>
                    </a:lnTo>
                    <a:lnTo>
                      <a:pt x="1437" y="1079"/>
                    </a:lnTo>
                    <a:lnTo>
                      <a:pt x="1407" y="1136"/>
                    </a:lnTo>
                    <a:lnTo>
                      <a:pt x="1372" y="1191"/>
                    </a:lnTo>
                    <a:lnTo>
                      <a:pt x="1333" y="1241"/>
                    </a:lnTo>
                    <a:lnTo>
                      <a:pt x="1289" y="1289"/>
                    </a:lnTo>
                    <a:lnTo>
                      <a:pt x="1241" y="1333"/>
                    </a:lnTo>
                    <a:lnTo>
                      <a:pt x="1191" y="1372"/>
                    </a:lnTo>
                    <a:lnTo>
                      <a:pt x="1136" y="1407"/>
                    </a:lnTo>
                    <a:lnTo>
                      <a:pt x="1079" y="1437"/>
                    </a:lnTo>
                    <a:lnTo>
                      <a:pt x="1019" y="1463"/>
                    </a:lnTo>
                    <a:lnTo>
                      <a:pt x="955" y="1484"/>
                    </a:lnTo>
                    <a:lnTo>
                      <a:pt x="891" y="1498"/>
                    </a:lnTo>
                    <a:lnTo>
                      <a:pt x="824" y="1507"/>
                    </a:lnTo>
                    <a:lnTo>
                      <a:pt x="755" y="1510"/>
                    </a:lnTo>
                    <a:lnTo>
                      <a:pt x="686" y="1507"/>
                    </a:lnTo>
                    <a:lnTo>
                      <a:pt x="619" y="1498"/>
                    </a:lnTo>
                    <a:lnTo>
                      <a:pt x="555" y="1484"/>
                    </a:lnTo>
                    <a:lnTo>
                      <a:pt x="491" y="1463"/>
                    </a:lnTo>
                    <a:lnTo>
                      <a:pt x="431" y="1437"/>
                    </a:lnTo>
                    <a:lnTo>
                      <a:pt x="374" y="1407"/>
                    </a:lnTo>
                    <a:lnTo>
                      <a:pt x="319" y="1372"/>
                    </a:lnTo>
                    <a:lnTo>
                      <a:pt x="269" y="1333"/>
                    </a:lnTo>
                    <a:lnTo>
                      <a:pt x="221" y="1289"/>
                    </a:lnTo>
                    <a:lnTo>
                      <a:pt x="177" y="1241"/>
                    </a:lnTo>
                    <a:lnTo>
                      <a:pt x="138" y="1191"/>
                    </a:lnTo>
                    <a:lnTo>
                      <a:pt x="103" y="1136"/>
                    </a:lnTo>
                    <a:lnTo>
                      <a:pt x="73" y="1079"/>
                    </a:lnTo>
                    <a:lnTo>
                      <a:pt x="47" y="1019"/>
                    </a:lnTo>
                    <a:lnTo>
                      <a:pt x="26" y="955"/>
                    </a:lnTo>
                    <a:lnTo>
                      <a:pt x="12" y="891"/>
                    </a:lnTo>
                    <a:lnTo>
                      <a:pt x="3" y="824"/>
                    </a:lnTo>
                    <a:lnTo>
                      <a:pt x="0" y="755"/>
                    </a:lnTo>
                    <a:lnTo>
                      <a:pt x="3" y="686"/>
                    </a:lnTo>
                    <a:lnTo>
                      <a:pt x="12" y="619"/>
                    </a:lnTo>
                    <a:lnTo>
                      <a:pt x="26" y="555"/>
                    </a:lnTo>
                    <a:lnTo>
                      <a:pt x="47" y="491"/>
                    </a:lnTo>
                    <a:lnTo>
                      <a:pt x="73" y="431"/>
                    </a:lnTo>
                    <a:lnTo>
                      <a:pt x="103" y="374"/>
                    </a:lnTo>
                    <a:lnTo>
                      <a:pt x="138" y="319"/>
                    </a:lnTo>
                    <a:lnTo>
                      <a:pt x="177" y="269"/>
                    </a:lnTo>
                    <a:lnTo>
                      <a:pt x="221" y="221"/>
                    </a:lnTo>
                    <a:lnTo>
                      <a:pt x="269" y="177"/>
                    </a:lnTo>
                    <a:lnTo>
                      <a:pt x="319" y="138"/>
                    </a:lnTo>
                    <a:lnTo>
                      <a:pt x="374" y="103"/>
                    </a:lnTo>
                    <a:lnTo>
                      <a:pt x="431" y="73"/>
                    </a:lnTo>
                    <a:lnTo>
                      <a:pt x="491" y="47"/>
                    </a:lnTo>
                    <a:lnTo>
                      <a:pt x="555" y="26"/>
                    </a:lnTo>
                    <a:lnTo>
                      <a:pt x="619" y="12"/>
                    </a:lnTo>
                    <a:lnTo>
                      <a:pt x="686" y="3"/>
                    </a:lnTo>
                    <a:lnTo>
                      <a:pt x="75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de-DE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2000"/>
              </a:p>
            </p:txBody>
          </p:sp>
        </p:grpSp>
      </p:grp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4CA1137B-6412-430B-8E05-DE1CCEFF6ED1}"/>
              </a:ext>
            </a:extLst>
          </p:cNvPr>
          <p:cNvGrpSpPr/>
          <p:nvPr/>
        </p:nvGrpSpPr>
        <p:grpSpPr>
          <a:xfrm>
            <a:off x="6733028" y="3135899"/>
            <a:ext cx="1979465" cy="2784796"/>
            <a:chOff x="8077388" y="3355486"/>
            <a:chExt cx="2639287" cy="3713060"/>
          </a:xfrm>
        </p:grpSpPr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B44C6EF4-9D19-474E-82B8-B5D02BD9D273}"/>
                </a:ext>
              </a:extLst>
            </p:cNvPr>
            <p:cNvSpPr/>
            <p:nvPr/>
          </p:nvSpPr>
          <p:spPr bwMode="auto">
            <a:xfrm>
              <a:off x="8778892" y="3355486"/>
              <a:ext cx="1294848" cy="1294848"/>
            </a:xfrm>
            <a:custGeom>
              <a:avLst/>
              <a:gdLst>
                <a:gd name="connsiteX0" fmla="*/ 680692 w 1361384"/>
                <a:gd name="connsiteY0" fmla="*/ 0 h 1361384"/>
                <a:gd name="connsiteX1" fmla="*/ 806418 w 1361384"/>
                <a:gd name="connsiteY1" fmla="*/ 52077 h 1361384"/>
                <a:gd name="connsiteX2" fmla="*/ 1309307 w 1361384"/>
                <a:gd name="connsiteY2" fmla="*/ 554966 h 1361384"/>
                <a:gd name="connsiteX3" fmla="*/ 1309307 w 1361384"/>
                <a:gd name="connsiteY3" fmla="*/ 806419 h 1361384"/>
                <a:gd name="connsiteX4" fmla="*/ 806418 w 1361384"/>
                <a:gd name="connsiteY4" fmla="*/ 1309307 h 1361384"/>
                <a:gd name="connsiteX5" fmla="*/ 554966 w 1361384"/>
                <a:gd name="connsiteY5" fmla="*/ 1309307 h 1361384"/>
                <a:gd name="connsiteX6" fmla="*/ 52077 w 1361384"/>
                <a:gd name="connsiteY6" fmla="*/ 806419 h 1361384"/>
                <a:gd name="connsiteX7" fmla="*/ 52077 w 1361384"/>
                <a:gd name="connsiteY7" fmla="*/ 554966 h 1361384"/>
                <a:gd name="connsiteX8" fmla="*/ 554966 w 1361384"/>
                <a:gd name="connsiteY8" fmla="*/ 52077 h 1361384"/>
                <a:gd name="connsiteX9" fmla="*/ 680692 w 1361384"/>
                <a:gd name="connsiteY9" fmla="*/ 0 h 1361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1384" h="1361384">
                  <a:moveTo>
                    <a:pt x="680692" y="0"/>
                  </a:moveTo>
                  <a:cubicBezTo>
                    <a:pt x="726196" y="0"/>
                    <a:pt x="771700" y="17359"/>
                    <a:pt x="806418" y="52077"/>
                  </a:cubicBezTo>
                  <a:lnTo>
                    <a:pt x="1309307" y="554966"/>
                  </a:lnTo>
                  <a:cubicBezTo>
                    <a:pt x="1378744" y="624402"/>
                    <a:pt x="1378744" y="736982"/>
                    <a:pt x="1309307" y="806419"/>
                  </a:cubicBezTo>
                  <a:lnTo>
                    <a:pt x="806418" y="1309307"/>
                  </a:lnTo>
                  <a:cubicBezTo>
                    <a:pt x="736982" y="1378744"/>
                    <a:pt x="624402" y="1378744"/>
                    <a:pt x="554966" y="1309307"/>
                  </a:cubicBezTo>
                  <a:lnTo>
                    <a:pt x="52077" y="806419"/>
                  </a:lnTo>
                  <a:cubicBezTo>
                    <a:pt x="-17360" y="736982"/>
                    <a:pt x="-17360" y="624402"/>
                    <a:pt x="52077" y="554966"/>
                  </a:cubicBezTo>
                  <a:lnTo>
                    <a:pt x="554966" y="52077"/>
                  </a:lnTo>
                  <a:cubicBezTo>
                    <a:pt x="589684" y="17359"/>
                    <a:pt x="635188" y="0"/>
                    <a:pt x="680692" y="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Inhaltsplatzhalter 4">
              <a:extLst>
                <a:ext uri="{FF2B5EF4-FFF2-40B4-BE49-F238E27FC236}">
                  <a16:creationId xmlns:a16="http://schemas.microsoft.com/office/drawing/2014/main" id="{18B0D7BF-C481-4797-A8E3-782FCA5F5F3A}"/>
                </a:ext>
              </a:extLst>
            </p:cNvPr>
            <p:cNvSpPr txBox="1">
              <a:spLocks/>
            </p:cNvSpPr>
            <p:nvPr/>
          </p:nvSpPr>
          <p:spPr>
            <a:xfrm>
              <a:off x="8077388" y="4644464"/>
              <a:ext cx="2639287" cy="2424082"/>
            </a:xfrm>
            <a:prstGeom prst="rect">
              <a:avLst/>
            </a:prstGeom>
          </p:spPr>
          <p:txBody>
            <a:bodyPr wrap="square" lIns="0" tIns="0" rIns="0" bIns="0" anchor="t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sz="2000" dirty="0">
                  <a:solidFill>
                    <a:schemeClr val="accent4"/>
                  </a:solidFill>
                  <a:latin typeface="+mj-lt"/>
                </a:rPr>
                <a:t>Need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" panose="020F0502020204030204"/>
                </a:rPr>
                <a:t>No/low-cost application to simultaneously manage members, schedules, cancellations and invoices</a:t>
              </a:r>
            </a:p>
            <a:p>
              <a:pPr marL="128588" indent="-128588">
                <a:lnSpc>
                  <a:spcPct val="150000"/>
                </a:lnSpc>
                <a:buFont typeface="Arial"/>
                <a:buChar char="•"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+mj-lt"/>
                  <a:cs typeface="Calibri" panose="020F0502020204030204"/>
                </a:rPr>
                <a:t>Business analysis</a:t>
              </a:r>
              <a:endParaRPr lang="en-US" sz="2000" dirty="0">
                <a:solidFill>
                  <a:schemeClr val="accent4"/>
                </a:solidFill>
                <a:latin typeface="+mj-lt"/>
                <a:cs typeface="Calibri" panose="020F0502020204030204"/>
              </a:endParaRPr>
            </a:p>
          </p:txBody>
        </p:sp>
      </p:grpSp>
      <p:pic>
        <p:nvPicPr>
          <p:cNvPr id="4" name="Grafik 4" descr="Balkendiagramm mit Abwärtstrend mit einfarbiger Füllung">
            <a:extLst>
              <a:ext uri="{FF2B5EF4-FFF2-40B4-BE49-F238E27FC236}">
                <a16:creationId xmlns:a16="http://schemas.microsoft.com/office/drawing/2014/main" id="{7446A2E6-3122-452B-994A-6574B24381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44564" y="3321259"/>
            <a:ext cx="592112" cy="58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328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C22A9DF6-02BA-1245-AA9C-B80E68F91AF6}"/>
              </a:ext>
            </a:extLst>
          </p:cNvPr>
          <p:cNvSpPr/>
          <p:nvPr/>
        </p:nvSpPr>
        <p:spPr>
          <a:xfrm>
            <a:off x="2633893" y="2211600"/>
            <a:ext cx="5934914" cy="3938474"/>
          </a:xfrm>
          <a:prstGeom prst="roundRect">
            <a:avLst>
              <a:gd name="adj" fmla="val 4137"/>
            </a:avLst>
          </a:prstGeom>
          <a:solidFill>
            <a:schemeClr val="bg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Abgerundetes Rechteck 19">
            <a:extLst>
              <a:ext uri="{FF2B5EF4-FFF2-40B4-BE49-F238E27FC236}">
                <a16:creationId xmlns:a16="http://schemas.microsoft.com/office/drawing/2014/main" id="{E25FD245-15E2-C04F-9C43-1ADBB30FF63E}"/>
              </a:ext>
            </a:extLst>
          </p:cNvPr>
          <p:cNvSpPr/>
          <p:nvPr/>
        </p:nvSpPr>
        <p:spPr>
          <a:xfrm>
            <a:off x="5031476" y="3469283"/>
            <a:ext cx="1107612" cy="958645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Magnetplattenspeicher 15">
            <a:extLst>
              <a:ext uri="{FF2B5EF4-FFF2-40B4-BE49-F238E27FC236}">
                <a16:creationId xmlns:a16="http://schemas.microsoft.com/office/drawing/2014/main" id="{91EE920E-D412-BB4F-9F5B-D1816AF95C48}"/>
              </a:ext>
            </a:extLst>
          </p:cNvPr>
          <p:cNvSpPr/>
          <p:nvPr/>
        </p:nvSpPr>
        <p:spPr>
          <a:xfrm>
            <a:off x="2817937" y="4160943"/>
            <a:ext cx="1532838" cy="117797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5FFFB86-FD3E-9B46-B1B6-50269F7C1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Objective</a:t>
            </a:r>
            <a:r>
              <a:rPr lang="de-DE" dirty="0"/>
              <a:t> </a:t>
            </a:r>
            <a:r>
              <a:rPr lang="de-DE" dirty="0" err="1"/>
              <a:t>Architecture</a:t>
            </a:r>
            <a:endParaRPr lang="de-DE" dirty="0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6097E097-1E9B-1B4D-BE07-43413342B129}"/>
              </a:ext>
            </a:extLst>
          </p:cNvPr>
          <p:cNvSpPr/>
          <p:nvPr/>
        </p:nvSpPr>
        <p:spPr>
          <a:xfrm>
            <a:off x="613901" y="3007142"/>
            <a:ext cx="1668674" cy="958645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D5ED2A7F-D3DB-5F49-84AA-E93611C38A09}"/>
              </a:ext>
            </a:extLst>
          </p:cNvPr>
          <p:cNvSpPr/>
          <p:nvPr/>
        </p:nvSpPr>
        <p:spPr>
          <a:xfrm>
            <a:off x="613902" y="4562940"/>
            <a:ext cx="1668674" cy="958645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4C19DB6-2473-BA4C-B94A-DDF93842B68A}"/>
              </a:ext>
            </a:extLst>
          </p:cNvPr>
          <p:cNvSpPr txBox="1"/>
          <p:nvPr/>
        </p:nvSpPr>
        <p:spPr>
          <a:xfrm>
            <a:off x="629602" y="2776637"/>
            <a:ext cx="16868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Member Administration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1A79829-251B-A046-ADCA-7E9AFC991611}"/>
              </a:ext>
            </a:extLst>
          </p:cNvPr>
          <p:cNvSpPr txBox="1"/>
          <p:nvPr/>
        </p:nvSpPr>
        <p:spPr>
          <a:xfrm>
            <a:off x="629602" y="4289429"/>
            <a:ext cx="9694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/>
              <a:t>Weather</a:t>
            </a:r>
            <a:r>
              <a:rPr lang="de-DE" sz="1200" dirty="0"/>
              <a:t> API</a:t>
            </a:r>
          </a:p>
        </p:txBody>
      </p:sp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231D553C-36F4-5E42-9424-782F73915B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6913024"/>
              </p:ext>
            </p:extLst>
          </p:nvPr>
        </p:nvGraphicFramePr>
        <p:xfrm>
          <a:off x="510371" y="1778177"/>
          <a:ext cx="7916492" cy="3841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9123">
                  <a:extLst>
                    <a:ext uri="{9D8B030D-6E8A-4147-A177-3AD203B41FA5}">
                      <a16:colId xmlns:a16="http://schemas.microsoft.com/office/drawing/2014/main" val="251000773"/>
                    </a:ext>
                  </a:extLst>
                </a:gridCol>
                <a:gridCol w="1979123">
                  <a:extLst>
                    <a:ext uri="{9D8B030D-6E8A-4147-A177-3AD203B41FA5}">
                      <a16:colId xmlns:a16="http://schemas.microsoft.com/office/drawing/2014/main" val="10546601"/>
                    </a:ext>
                  </a:extLst>
                </a:gridCol>
                <a:gridCol w="1979123">
                  <a:extLst>
                    <a:ext uri="{9D8B030D-6E8A-4147-A177-3AD203B41FA5}">
                      <a16:colId xmlns:a16="http://schemas.microsoft.com/office/drawing/2014/main" val="3027046678"/>
                    </a:ext>
                  </a:extLst>
                </a:gridCol>
                <a:gridCol w="1979123">
                  <a:extLst>
                    <a:ext uri="{9D8B030D-6E8A-4147-A177-3AD203B41FA5}">
                      <a16:colId xmlns:a16="http://schemas.microsoft.com/office/drawing/2014/main" val="2115239796"/>
                    </a:ext>
                  </a:extLst>
                </a:gridCol>
              </a:tblGrid>
              <a:tr h="384143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ysClr val="windowText" lastClr="000000"/>
                          </a:solidFill>
                        </a:rPr>
                        <a:t>Sources</a:t>
                      </a:r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ysClr val="windowText" lastClr="000000"/>
                          </a:solidFill>
                        </a:rPr>
                        <a:t>DWH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ysClr val="windowText" lastClr="000000"/>
                          </a:solidFill>
                        </a:rPr>
                        <a:t>Kernel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ysClr val="windowText" lastClr="000000"/>
                          </a:solidFill>
                        </a:rPr>
                        <a:t>Frontend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2899579"/>
                  </a:ext>
                </a:extLst>
              </a:tr>
            </a:tbl>
          </a:graphicData>
        </a:graphic>
      </p:graphicFrame>
      <p:pic>
        <p:nvPicPr>
          <p:cNvPr id="3074" name="Picture 2" descr="Google Sheet Component — Framer Packages">
            <a:extLst>
              <a:ext uri="{FF2B5EF4-FFF2-40B4-BE49-F238E27FC236}">
                <a16:creationId xmlns:a16="http://schemas.microsoft.com/office/drawing/2014/main" id="{A98B78FE-F50C-2B44-BE9A-FAF27D178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9" t="12598" r="17388" b="16150"/>
          <a:stretch/>
        </p:blipFill>
        <p:spPr bwMode="auto">
          <a:xfrm>
            <a:off x="1132334" y="3056021"/>
            <a:ext cx="901704" cy="835517"/>
          </a:xfrm>
          <a:prstGeom prst="roundRect">
            <a:avLst>
              <a:gd name="adj" fmla="val 1243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he World's Weather Intelligence Platform">
            <a:extLst>
              <a:ext uri="{FF2B5EF4-FFF2-40B4-BE49-F238E27FC236}">
                <a16:creationId xmlns:a16="http://schemas.microsoft.com/office/drawing/2014/main" id="{EB338FCB-45C0-1546-9354-37BDB65BF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6" t="38099" r="15199" b="36213"/>
          <a:stretch/>
        </p:blipFill>
        <p:spPr bwMode="auto">
          <a:xfrm>
            <a:off x="735251" y="4951664"/>
            <a:ext cx="1462221" cy="27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gnetplattenspeicher 12">
            <a:extLst>
              <a:ext uri="{FF2B5EF4-FFF2-40B4-BE49-F238E27FC236}">
                <a16:creationId xmlns:a16="http://schemas.microsoft.com/office/drawing/2014/main" id="{1BC43FAE-1641-8E4D-BBEF-A1D1B128CBA5}"/>
              </a:ext>
            </a:extLst>
          </p:cNvPr>
          <p:cNvSpPr/>
          <p:nvPr/>
        </p:nvSpPr>
        <p:spPr>
          <a:xfrm>
            <a:off x="2817937" y="2906268"/>
            <a:ext cx="1532838" cy="1715664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080" name="Picture 8" descr="Flasks in Python. Flask is a micro web framework written… | by Shivangi  Sareen | Medium">
            <a:extLst>
              <a:ext uri="{FF2B5EF4-FFF2-40B4-BE49-F238E27FC236}">
                <a16:creationId xmlns:a16="http://schemas.microsoft.com/office/drawing/2014/main" id="{F35064EB-5A89-1F40-A3B4-E4636D45B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72" r="19516"/>
          <a:stretch/>
        </p:blipFill>
        <p:spPr bwMode="auto">
          <a:xfrm>
            <a:off x="5282094" y="3607475"/>
            <a:ext cx="591134" cy="681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B3A94C6B-23AB-CB48-A39A-F31D9162940D}"/>
              </a:ext>
            </a:extLst>
          </p:cNvPr>
          <p:cNvGrpSpPr/>
          <p:nvPr/>
        </p:nvGrpSpPr>
        <p:grpSpPr>
          <a:xfrm>
            <a:off x="6671937" y="2647333"/>
            <a:ext cx="1592698" cy="2581332"/>
            <a:chOff x="6848913" y="2470356"/>
            <a:chExt cx="1592698" cy="2581332"/>
          </a:xfrm>
        </p:grpSpPr>
        <p:sp>
          <p:nvSpPr>
            <p:cNvPr id="29" name="Abgerundetes Rechteck 28">
              <a:extLst>
                <a:ext uri="{FF2B5EF4-FFF2-40B4-BE49-F238E27FC236}">
                  <a16:creationId xmlns:a16="http://schemas.microsoft.com/office/drawing/2014/main" id="{ED0C3060-E268-4E42-B3BD-913E247BD0C8}"/>
                </a:ext>
              </a:extLst>
            </p:cNvPr>
            <p:cNvSpPr/>
            <p:nvPr/>
          </p:nvSpPr>
          <p:spPr>
            <a:xfrm>
              <a:off x="6848913" y="2470356"/>
              <a:ext cx="1592698" cy="2581332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3088" name="Picture 16" descr="HTML5 – Wikipedia">
              <a:extLst>
                <a:ext uri="{FF2B5EF4-FFF2-40B4-BE49-F238E27FC236}">
                  <a16:creationId xmlns:a16="http://schemas.microsoft.com/office/drawing/2014/main" id="{1C1344A5-4E3C-C44D-AAB2-4D22B22DA2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3157" y="3355372"/>
              <a:ext cx="832206" cy="8322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90" name="Picture 18" descr="Cascading Style Sheets – Wikipedia">
              <a:extLst>
                <a:ext uri="{FF2B5EF4-FFF2-40B4-BE49-F238E27FC236}">
                  <a16:creationId xmlns:a16="http://schemas.microsoft.com/office/drawing/2014/main" id="{7FCE5707-DCBF-3543-87D0-A6EDE81615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36875" y="4088587"/>
              <a:ext cx="615767" cy="867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92" name="Picture 20" descr="JavaScript-Schulungen - Skillsoft">
              <a:extLst>
                <a:ext uri="{FF2B5EF4-FFF2-40B4-BE49-F238E27FC236}">
                  <a16:creationId xmlns:a16="http://schemas.microsoft.com/office/drawing/2014/main" id="{AA1A2357-2B1C-D54C-8708-BC3DD308AB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32665" y="2607524"/>
              <a:ext cx="769791" cy="8322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7" name="Grafik 16">
            <a:extLst>
              <a:ext uri="{FF2B5EF4-FFF2-40B4-BE49-F238E27FC236}">
                <a16:creationId xmlns:a16="http://schemas.microsoft.com/office/drawing/2014/main" id="{A521DE4E-41EF-1545-9E53-AE8264F986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15049" y="2360407"/>
            <a:ext cx="938613" cy="403854"/>
          </a:xfrm>
          <a:prstGeom prst="rect">
            <a:avLst/>
          </a:prstGeom>
        </p:spPr>
      </p:pic>
      <p:pic>
        <p:nvPicPr>
          <p:cNvPr id="3094" name="Picture 22" descr="Setting up Flask applications on PythonAnywhere | PythonAnywhere help">
            <a:extLst>
              <a:ext uri="{FF2B5EF4-FFF2-40B4-BE49-F238E27FC236}">
                <a16:creationId xmlns:a16="http://schemas.microsoft.com/office/drawing/2014/main" id="{6D17869C-47B3-6D45-90F3-FA9F2F6CAC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2" b="-905"/>
          <a:stretch/>
        </p:blipFill>
        <p:spPr bwMode="auto">
          <a:xfrm rot="16200000">
            <a:off x="7445346" y="4606381"/>
            <a:ext cx="2651537" cy="41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BE427A50-DDF4-D243-85EF-02A3F323CE82}"/>
              </a:ext>
            </a:extLst>
          </p:cNvPr>
          <p:cNvCxnSpPr>
            <a:cxnSpLocks/>
          </p:cNvCxnSpPr>
          <p:nvPr/>
        </p:nvCxnSpPr>
        <p:spPr>
          <a:xfrm>
            <a:off x="2566222" y="1867666"/>
            <a:ext cx="0" cy="453313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33">
            <a:extLst>
              <a:ext uri="{FF2B5EF4-FFF2-40B4-BE49-F238E27FC236}">
                <a16:creationId xmlns:a16="http://schemas.microsoft.com/office/drawing/2014/main" id="{CC37B87B-1E66-AE45-81E2-15F058FAB2DC}"/>
              </a:ext>
            </a:extLst>
          </p:cNvPr>
          <p:cNvCxnSpPr>
            <a:cxnSpLocks/>
          </p:cNvCxnSpPr>
          <p:nvPr/>
        </p:nvCxnSpPr>
        <p:spPr>
          <a:xfrm>
            <a:off x="4680158" y="1778177"/>
            <a:ext cx="0" cy="4622619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70632253-DCAD-9D4B-9BE4-E43DD4AD63AE}"/>
              </a:ext>
            </a:extLst>
          </p:cNvPr>
          <p:cNvCxnSpPr>
            <a:cxnSpLocks/>
          </p:cNvCxnSpPr>
          <p:nvPr/>
        </p:nvCxnSpPr>
        <p:spPr>
          <a:xfrm>
            <a:off x="6440132" y="1740306"/>
            <a:ext cx="0" cy="466049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>
            <a:extLst>
              <a:ext uri="{FF2B5EF4-FFF2-40B4-BE49-F238E27FC236}">
                <a16:creationId xmlns:a16="http://schemas.microsoft.com/office/drawing/2014/main" id="{92C51843-4DA7-7C42-99B7-510EDDB0304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67782" y="5385845"/>
            <a:ext cx="744800" cy="7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457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C22A9DF6-02BA-1245-AA9C-B80E68F91AF6}"/>
              </a:ext>
            </a:extLst>
          </p:cNvPr>
          <p:cNvSpPr/>
          <p:nvPr/>
        </p:nvSpPr>
        <p:spPr>
          <a:xfrm>
            <a:off x="2747455" y="2249808"/>
            <a:ext cx="5685252" cy="3938474"/>
          </a:xfrm>
          <a:prstGeom prst="roundRect">
            <a:avLst>
              <a:gd name="adj" fmla="val 4137"/>
            </a:avLst>
          </a:prstGeom>
          <a:solidFill>
            <a:schemeClr val="bg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5FFFB86-FD3E-9B46-B1B6-50269F7C1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Architecture</a:t>
            </a:r>
            <a:endParaRPr lang="de-DE" dirty="0"/>
          </a:p>
        </p:txBody>
      </p:sp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231D553C-36F4-5E42-9424-782F73915B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941420"/>
              </p:ext>
            </p:extLst>
          </p:nvPr>
        </p:nvGraphicFramePr>
        <p:xfrm>
          <a:off x="510371" y="1778177"/>
          <a:ext cx="7916492" cy="3841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9123">
                  <a:extLst>
                    <a:ext uri="{9D8B030D-6E8A-4147-A177-3AD203B41FA5}">
                      <a16:colId xmlns:a16="http://schemas.microsoft.com/office/drawing/2014/main" val="251000773"/>
                    </a:ext>
                  </a:extLst>
                </a:gridCol>
                <a:gridCol w="3958246">
                  <a:extLst>
                    <a:ext uri="{9D8B030D-6E8A-4147-A177-3AD203B41FA5}">
                      <a16:colId xmlns:a16="http://schemas.microsoft.com/office/drawing/2014/main" val="10546601"/>
                    </a:ext>
                  </a:extLst>
                </a:gridCol>
                <a:gridCol w="1979123">
                  <a:extLst>
                    <a:ext uri="{9D8B030D-6E8A-4147-A177-3AD203B41FA5}">
                      <a16:colId xmlns:a16="http://schemas.microsoft.com/office/drawing/2014/main" val="2115239796"/>
                    </a:ext>
                  </a:extLst>
                </a:gridCol>
              </a:tblGrid>
              <a:tr h="384143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ysClr val="windowText" lastClr="000000"/>
                          </a:solidFill>
                        </a:rPr>
                        <a:t>Sources</a:t>
                      </a:r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ysClr val="windowText" lastClr="000000"/>
                          </a:solidFill>
                        </a:rPr>
                        <a:t>Backend (DWH / Kernel)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ysClr val="windowText" lastClr="000000"/>
                          </a:solidFill>
                        </a:rPr>
                        <a:t>Frontend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2899579"/>
                  </a:ext>
                </a:extLst>
              </a:tr>
            </a:tbl>
          </a:graphicData>
        </a:graphic>
      </p:graphicFrame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D5FC16F7-4F02-7F44-AEBE-69DDFB411B7E}"/>
              </a:ext>
            </a:extLst>
          </p:cNvPr>
          <p:cNvGrpSpPr/>
          <p:nvPr/>
        </p:nvGrpSpPr>
        <p:grpSpPr>
          <a:xfrm>
            <a:off x="3956691" y="4796742"/>
            <a:ext cx="1107612" cy="958645"/>
            <a:chOff x="5031476" y="3469283"/>
            <a:chExt cx="1107612" cy="958645"/>
          </a:xfrm>
        </p:grpSpPr>
        <p:sp>
          <p:nvSpPr>
            <p:cNvPr id="20" name="Abgerundetes Rechteck 19">
              <a:extLst>
                <a:ext uri="{FF2B5EF4-FFF2-40B4-BE49-F238E27FC236}">
                  <a16:creationId xmlns:a16="http://schemas.microsoft.com/office/drawing/2014/main" id="{E25FD245-15E2-C04F-9C43-1ADBB30FF63E}"/>
                </a:ext>
              </a:extLst>
            </p:cNvPr>
            <p:cNvSpPr/>
            <p:nvPr/>
          </p:nvSpPr>
          <p:spPr>
            <a:xfrm>
              <a:off x="5031476" y="3469283"/>
              <a:ext cx="1107612" cy="958645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3080" name="Picture 8" descr="Flasks in Python. Flask is a micro web framework written… | by Shivangi  Sareen | Medium">
              <a:extLst>
                <a:ext uri="{FF2B5EF4-FFF2-40B4-BE49-F238E27FC236}">
                  <a16:creationId xmlns:a16="http://schemas.microsoft.com/office/drawing/2014/main" id="{F35064EB-5A89-1F40-A3B4-E4636D45BF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472" r="19516"/>
            <a:stretch/>
          </p:blipFill>
          <p:spPr bwMode="auto">
            <a:xfrm>
              <a:off x="5282094" y="3607475"/>
              <a:ext cx="591134" cy="6819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B3A94C6B-23AB-CB48-A39A-F31D9162940D}"/>
              </a:ext>
            </a:extLst>
          </p:cNvPr>
          <p:cNvGrpSpPr/>
          <p:nvPr/>
        </p:nvGrpSpPr>
        <p:grpSpPr>
          <a:xfrm>
            <a:off x="6533910" y="2664216"/>
            <a:ext cx="1592698" cy="2581332"/>
            <a:chOff x="6848913" y="2470356"/>
            <a:chExt cx="1592698" cy="2581332"/>
          </a:xfrm>
        </p:grpSpPr>
        <p:sp>
          <p:nvSpPr>
            <p:cNvPr id="29" name="Abgerundetes Rechteck 28">
              <a:extLst>
                <a:ext uri="{FF2B5EF4-FFF2-40B4-BE49-F238E27FC236}">
                  <a16:creationId xmlns:a16="http://schemas.microsoft.com/office/drawing/2014/main" id="{ED0C3060-E268-4E42-B3BD-913E247BD0C8}"/>
                </a:ext>
              </a:extLst>
            </p:cNvPr>
            <p:cNvSpPr/>
            <p:nvPr/>
          </p:nvSpPr>
          <p:spPr>
            <a:xfrm>
              <a:off x="6848913" y="2470356"/>
              <a:ext cx="1592698" cy="2581332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3088" name="Picture 16" descr="HTML5 – Wikipedia">
              <a:extLst>
                <a:ext uri="{FF2B5EF4-FFF2-40B4-BE49-F238E27FC236}">
                  <a16:creationId xmlns:a16="http://schemas.microsoft.com/office/drawing/2014/main" id="{1C1344A5-4E3C-C44D-AAB2-4D22B22DA2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3157" y="3355372"/>
              <a:ext cx="832206" cy="8322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90" name="Picture 18" descr="Cascading Style Sheets – Wikipedia">
              <a:extLst>
                <a:ext uri="{FF2B5EF4-FFF2-40B4-BE49-F238E27FC236}">
                  <a16:creationId xmlns:a16="http://schemas.microsoft.com/office/drawing/2014/main" id="{7FCE5707-DCBF-3543-87D0-A6EDE81615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36875" y="4088587"/>
              <a:ext cx="615767" cy="867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92" name="Picture 20" descr="JavaScript-Schulungen - Skillsoft">
              <a:extLst>
                <a:ext uri="{FF2B5EF4-FFF2-40B4-BE49-F238E27FC236}">
                  <a16:creationId xmlns:a16="http://schemas.microsoft.com/office/drawing/2014/main" id="{AA1A2357-2B1C-D54C-8708-BC3DD308AB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32665" y="2607524"/>
              <a:ext cx="769791" cy="8322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Magnetplattenspeicher 12">
            <a:extLst>
              <a:ext uri="{FF2B5EF4-FFF2-40B4-BE49-F238E27FC236}">
                <a16:creationId xmlns:a16="http://schemas.microsoft.com/office/drawing/2014/main" id="{1BC43FAE-1641-8E4D-BBEF-A1D1B128CBA5}"/>
              </a:ext>
            </a:extLst>
          </p:cNvPr>
          <p:cNvSpPr/>
          <p:nvPr/>
        </p:nvSpPr>
        <p:spPr>
          <a:xfrm>
            <a:off x="3675212" y="3074045"/>
            <a:ext cx="1673329" cy="122345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A521DE4E-41EF-1545-9E53-AE8264F986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05181" y="2322141"/>
            <a:ext cx="1024641" cy="396851"/>
          </a:xfrm>
          <a:prstGeom prst="rect">
            <a:avLst/>
          </a:prstGeom>
        </p:spPr>
      </p:pic>
      <p:pic>
        <p:nvPicPr>
          <p:cNvPr id="3094" name="Picture 22" descr="Setting up Flask applications on PythonAnywhere | PythonAnywhere help">
            <a:extLst>
              <a:ext uri="{FF2B5EF4-FFF2-40B4-BE49-F238E27FC236}">
                <a16:creationId xmlns:a16="http://schemas.microsoft.com/office/drawing/2014/main" id="{6D17869C-47B3-6D45-90F3-FA9F2F6CAC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2" b="-905"/>
          <a:stretch/>
        </p:blipFill>
        <p:spPr bwMode="auto">
          <a:xfrm rot="16200000">
            <a:off x="7317236" y="4635612"/>
            <a:ext cx="2651537" cy="41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BE427A50-DDF4-D243-85EF-02A3F323CE82}"/>
              </a:ext>
            </a:extLst>
          </p:cNvPr>
          <p:cNvCxnSpPr>
            <a:cxnSpLocks/>
          </p:cNvCxnSpPr>
          <p:nvPr/>
        </p:nvCxnSpPr>
        <p:spPr>
          <a:xfrm>
            <a:off x="2566222" y="1867666"/>
            <a:ext cx="0" cy="1206379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70632253-DCAD-9D4B-9BE4-E43DD4AD63AE}"/>
              </a:ext>
            </a:extLst>
          </p:cNvPr>
          <p:cNvCxnSpPr>
            <a:cxnSpLocks/>
          </p:cNvCxnSpPr>
          <p:nvPr/>
        </p:nvCxnSpPr>
        <p:spPr>
          <a:xfrm>
            <a:off x="6233655" y="1867666"/>
            <a:ext cx="0" cy="193741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>
            <a:extLst>
              <a:ext uri="{FF2B5EF4-FFF2-40B4-BE49-F238E27FC236}">
                <a16:creationId xmlns:a16="http://schemas.microsoft.com/office/drawing/2014/main" id="{92C51843-4DA7-7C42-99B7-510EDDB0304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93165" y="5457783"/>
            <a:ext cx="744800" cy="744800"/>
          </a:xfrm>
          <a:prstGeom prst="rect">
            <a:avLst/>
          </a:prstGeom>
        </p:spPr>
      </p:pic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6968B8C0-6CF8-4844-8E00-8A104DA61DDF}"/>
              </a:ext>
            </a:extLst>
          </p:cNvPr>
          <p:cNvGrpSpPr/>
          <p:nvPr/>
        </p:nvGrpSpPr>
        <p:grpSpPr>
          <a:xfrm>
            <a:off x="732037" y="2555251"/>
            <a:ext cx="1652953" cy="1142304"/>
            <a:chOff x="423167" y="4379281"/>
            <a:chExt cx="1652953" cy="1142304"/>
          </a:xfrm>
        </p:grpSpPr>
        <p:sp>
          <p:nvSpPr>
            <p:cNvPr id="5" name="Abgerundetes Rechteck 4">
              <a:extLst>
                <a:ext uri="{FF2B5EF4-FFF2-40B4-BE49-F238E27FC236}">
                  <a16:creationId xmlns:a16="http://schemas.microsoft.com/office/drawing/2014/main" id="{D5ED2A7F-D3DB-5F49-84AA-E93611C38A09}"/>
                </a:ext>
              </a:extLst>
            </p:cNvPr>
            <p:cNvSpPr/>
            <p:nvPr/>
          </p:nvSpPr>
          <p:spPr>
            <a:xfrm>
              <a:off x="613902" y="4562940"/>
              <a:ext cx="1462218" cy="958645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076" name="Picture 4" descr="The World's Weather Intelligence Platform">
              <a:extLst>
                <a:ext uri="{FF2B5EF4-FFF2-40B4-BE49-F238E27FC236}">
                  <a16:creationId xmlns:a16="http://schemas.microsoft.com/office/drawing/2014/main" id="{EB338FCB-45C0-1546-9354-37BDB65BF4E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475" t="44441" r="15199" b="36213"/>
            <a:stretch/>
          </p:blipFill>
          <p:spPr bwMode="auto">
            <a:xfrm>
              <a:off x="871632" y="4379281"/>
              <a:ext cx="866727" cy="158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FA125AD2-6FF1-2142-AA77-53ECE7383472}"/>
                </a:ext>
              </a:extLst>
            </p:cNvPr>
            <p:cNvSpPr txBox="1"/>
            <p:nvPr/>
          </p:nvSpPr>
          <p:spPr>
            <a:xfrm>
              <a:off x="879365" y="4754138"/>
              <a:ext cx="9094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Weather</a:t>
              </a:r>
              <a:endParaRPr lang="de-DE" sz="1600" dirty="0"/>
            </a:p>
            <a:p>
              <a:pPr algn="r"/>
              <a:r>
                <a:rPr lang="de-DE" sz="1600" dirty="0"/>
                <a:t>Forecast</a:t>
              </a:r>
            </a:p>
          </p:txBody>
        </p:sp>
        <p:pic>
          <p:nvPicPr>
            <p:cNvPr id="5122" name="Picture 2" descr="Tomorrow.io - About | Facebook">
              <a:extLst>
                <a:ext uri="{FF2B5EF4-FFF2-40B4-BE49-F238E27FC236}">
                  <a16:creationId xmlns:a16="http://schemas.microsoft.com/office/drawing/2014/main" id="{9256F4EC-0868-9749-82C8-32A4F5E01E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3167" y="4386442"/>
              <a:ext cx="456299" cy="456299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B2601460-D9DE-F14A-A630-FBBFB514CF94}"/>
              </a:ext>
            </a:extLst>
          </p:cNvPr>
          <p:cNvGrpSpPr/>
          <p:nvPr/>
        </p:nvGrpSpPr>
        <p:grpSpPr>
          <a:xfrm>
            <a:off x="701859" y="4466506"/>
            <a:ext cx="1683131" cy="1291739"/>
            <a:chOff x="392988" y="2674048"/>
            <a:chExt cx="1683131" cy="1291739"/>
          </a:xfrm>
        </p:grpSpPr>
        <p:sp>
          <p:nvSpPr>
            <p:cNvPr id="4" name="Abgerundetes Rechteck 3">
              <a:extLst>
                <a:ext uri="{FF2B5EF4-FFF2-40B4-BE49-F238E27FC236}">
                  <a16:creationId xmlns:a16="http://schemas.microsoft.com/office/drawing/2014/main" id="{6097E097-1E9B-1B4D-BE07-43413342B129}"/>
                </a:ext>
              </a:extLst>
            </p:cNvPr>
            <p:cNvSpPr/>
            <p:nvPr/>
          </p:nvSpPr>
          <p:spPr>
            <a:xfrm>
              <a:off x="613901" y="3007142"/>
              <a:ext cx="1462218" cy="958645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54C19DB6-2473-BA4C-B94A-DDF93842B68A}"/>
                </a:ext>
              </a:extLst>
            </p:cNvPr>
            <p:cNvSpPr txBox="1"/>
            <p:nvPr/>
          </p:nvSpPr>
          <p:spPr>
            <a:xfrm>
              <a:off x="638765" y="3204573"/>
              <a:ext cx="141692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/>
                <a:t>Member </a:t>
              </a:r>
            </a:p>
            <a:p>
              <a:pPr algn="r"/>
              <a:r>
                <a:rPr lang="de-DE" sz="1600" dirty="0"/>
                <a:t>Administration</a:t>
              </a:r>
            </a:p>
          </p:txBody>
        </p:sp>
        <p:pic>
          <p:nvPicPr>
            <p:cNvPr id="3074" name="Picture 2" descr="Google Sheet Component — Framer Packages">
              <a:extLst>
                <a:ext uri="{FF2B5EF4-FFF2-40B4-BE49-F238E27FC236}">
                  <a16:creationId xmlns:a16="http://schemas.microsoft.com/office/drawing/2014/main" id="{A98B78FE-F50C-2B44-BE9A-FAF27D1783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109" t="17267" r="36682" b="35408"/>
            <a:stretch/>
          </p:blipFill>
          <p:spPr bwMode="auto">
            <a:xfrm>
              <a:off x="392988" y="2674048"/>
              <a:ext cx="533286" cy="695633"/>
            </a:xfrm>
            <a:prstGeom prst="roundRect">
              <a:avLst>
                <a:gd name="adj" fmla="val 35279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 descr="Google Sheet Component — Framer Packages">
              <a:extLst>
                <a:ext uri="{FF2B5EF4-FFF2-40B4-BE49-F238E27FC236}">
                  <a16:creationId xmlns:a16="http://schemas.microsoft.com/office/drawing/2014/main" id="{DEC67C32-EEDA-9A4A-9050-80863C46C1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512" t="69735" r="21422" b="15692"/>
            <a:stretch/>
          </p:blipFill>
          <p:spPr bwMode="auto">
            <a:xfrm>
              <a:off x="923671" y="2792724"/>
              <a:ext cx="985240" cy="1886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Magnetplattenspeicher 15">
            <a:extLst>
              <a:ext uri="{FF2B5EF4-FFF2-40B4-BE49-F238E27FC236}">
                <a16:creationId xmlns:a16="http://schemas.microsoft.com/office/drawing/2014/main" id="{91EE920E-D412-BB4F-9F5B-D1816AF95C48}"/>
              </a:ext>
            </a:extLst>
          </p:cNvPr>
          <p:cNvSpPr/>
          <p:nvPr/>
        </p:nvSpPr>
        <p:spPr>
          <a:xfrm>
            <a:off x="3675211" y="2763236"/>
            <a:ext cx="1673329" cy="740489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42" name="Gekrümmte Verbindung 41">
            <a:extLst>
              <a:ext uri="{FF2B5EF4-FFF2-40B4-BE49-F238E27FC236}">
                <a16:creationId xmlns:a16="http://schemas.microsoft.com/office/drawing/2014/main" id="{2ACD45BE-FB2F-CB4E-83A2-1E663C5A57C6}"/>
              </a:ext>
            </a:extLst>
          </p:cNvPr>
          <p:cNvCxnSpPr>
            <a:stCxn id="5" idx="3"/>
          </p:cNvCxnSpPr>
          <p:nvPr/>
        </p:nvCxnSpPr>
        <p:spPr>
          <a:xfrm flipV="1">
            <a:off x="2384990" y="3217487"/>
            <a:ext cx="1290221" cy="746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C810173A-DB75-5147-9E9C-09FFD3ED125D}"/>
              </a:ext>
            </a:extLst>
          </p:cNvPr>
          <p:cNvCxnSpPr>
            <a:cxnSpLocks/>
            <a:stCxn id="20" idx="0"/>
            <a:endCxn id="13" idx="3"/>
          </p:cNvCxnSpPr>
          <p:nvPr/>
        </p:nvCxnSpPr>
        <p:spPr>
          <a:xfrm flipV="1">
            <a:off x="4510497" y="4297502"/>
            <a:ext cx="1380" cy="499240"/>
          </a:xfrm>
          <a:prstGeom prst="straightConnector1">
            <a:avLst/>
          </a:prstGeom>
          <a:ln w="127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133847B0-27E4-284C-8083-96117664238A}"/>
              </a:ext>
            </a:extLst>
          </p:cNvPr>
          <p:cNvCxnSpPr>
            <a:stCxn id="4" idx="3"/>
            <a:endCxn id="20" idx="1"/>
          </p:cNvCxnSpPr>
          <p:nvPr/>
        </p:nvCxnSpPr>
        <p:spPr>
          <a:xfrm flipV="1">
            <a:off x="2384990" y="5276065"/>
            <a:ext cx="1571701" cy="285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krümmte Verbindung 69">
            <a:extLst>
              <a:ext uri="{FF2B5EF4-FFF2-40B4-BE49-F238E27FC236}">
                <a16:creationId xmlns:a16="http://schemas.microsoft.com/office/drawing/2014/main" id="{C8F46DFF-9A98-6B4A-80B3-6EA6AA04899D}"/>
              </a:ext>
            </a:extLst>
          </p:cNvPr>
          <p:cNvCxnSpPr>
            <a:cxnSpLocks/>
            <a:stCxn id="20" idx="3"/>
            <a:endCxn id="29" idx="1"/>
          </p:cNvCxnSpPr>
          <p:nvPr/>
        </p:nvCxnSpPr>
        <p:spPr>
          <a:xfrm flipV="1">
            <a:off x="5064303" y="3954882"/>
            <a:ext cx="1469607" cy="132118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 Verbindung 73">
            <a:extLst>
              <a:ext uri="{FF2B5EF4-FFF2-40B4-BE49-F238E27FC236}">
                <a16:creationId xmlns:a16="http://schemas.microsoft.com/office/drawing/2014/main" id="{5A581A03-F898-2E43-976B-F91A32131C19}"/>
              </a:ext>
            </a:extLst>
          </p:cNvPr>
          <p:cNvCxnSpPr>
            <a:cxnSpLocks/>
          </p:cNvCxnSpPr>
          <p:nvPr/>
        </p:nvCxnSpPr>
        <p:spPr>
          <a:xfrm>
            <a:off x="6233655" y="4265165"/>
            <a:ext cx="0" cy="2135631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Gerade Verbindung 76">
            <a:extLst>
              <a:ext uri="{FF2B5EF4-FFF2-40B4-BE49-F238E27FC236}">
                <a16:creationId xmlns:a16="http://schemas.microsoft.com/office/drawing/2014/main" id="{F75B8D22-0F52-F04F-B8C9-8F5455194720}"/>
              </a:ext>
            </a:extLst>
          </p:cNvPr>
          <p:cNvCxnSpPr>
            <a:cxnSpLocks/>
          </p:cNvCxnSpPr>
          <p:nvPr/>
        </p:nvCxnSpPr>
        <p:spPr>
          <a:xfrm>
            <a:off x="2566222" y="3429000"/>
            <a:ext cx="0" cy="1568031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78">
            <a:extLst>
              <a:ext uri="{FF2B5EF4-FFF2-40B4-BE49-F238E27FC236}">
                <a16:creationId xmlns:a16="http://schemas.microsoft.com/office/drawing/2014/main" id="{FCA88A07-9BEB-1A4B-80A2-A1BE1E03A3C1}"/>
              </a:ext>
            </a:extLst>
          </p:cNvPr>
          <p:cNvCxnSpPr>
            <a:cxnSpLocks/>
          </p:cNvCxnSpPr>
          <p:nvPr/>
        </p:nvCxnSpPr>
        <p:spPr>
          <a:xfrm>
            <a:off x="2566222" y="5457783"/>
            <a:ext cx="0" cy="94301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Zentralspeicher 68">
            <a:extLst>
              <a:ext uri="{FF2B5EF4-FFF2-40B4-BE49-F238E27FC236}">
                <a16:creationId xmlns:a16="http://schemas.microsoft.com/office/drawing/2014/main" id="{744D59B8-0FFD-FF43-A044-BC78D2299AA2}"/>
              </a:ext>
            </a:extLst>
          </p:cNvPr>
          <p:cNvSpPr/>
          <p:nvPr/>
        </p:nvSpPr>
        <p:spPr>
          <a:xfrm>
            <a:off x="4284198" y="3074045"/>
            <a:ext cx="514245" cy="342696"/>
          </a:xfrm>
          <a:prstGeom prst="flowChartInternalStorag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Zentralspeicher 82">
            <a:extLst>
              <a:ext uri="{FF2B5EF4-FFF2-40B4-BE49-F238E27FC236}">
                <a16:creationId xmlns:a16="http://schemas.microsoft.com/office/drawing/2014/main" id="{564BB296-5697-2846-9EA6-796F1DB6E990}"/>
              </a:ext>
            </a:extLst>
          </p:cNvPr>
          <p:cNvSpPr/>
          <p:nvPr/>
        </p:nvSpPr>
        <p:spPr>
          <a:xfrm>
            <a:off x="4005181" y="3641917"/>
            <a:ext cx="514245" cy="342696"/>
          </a:xfrm>
          <a:prstGeom prst="flowChartInternalStorag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Zentralspeicher 83">
            <a:extLst>
              <a:ext uri="{FF2B5EF4-FFF2-40B4-BE49-F238E27FC236}">
                <a16:creationId xmlns:a16="http://schemas.microsoft.com/office/drawing/2014/main" id="{6143AE9B-C558-9C4D-B17D-2BBD299F39F5}"/>
              </a:ext>
            </a:extLst>
          </p:cNvPr>
          <p:cNvSpPr/>
          <p:nvPr/>
        </p:nvSpPr>
        <p:spPr>
          <a:xfrm>
            <a:off x="4142817" y="3734836"/>
            <a:ext cx="514245" cy="342696"/>
          </a:xfrm>
          <a:prstGeom prst="flowChartInternalStorag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Zentralspeicher 84">
            <a:extLst>
              <a:ext uri="{FF2B5EF4-FFF2-40B4-BE49-F238E27FC236}">
                <a16:creationId xmlns:a16="http://schemas.microsoft.com/office/drawing/2014/main" id="{AB861C3D-8E3A-2140-89B2-A1D9A9E725B5}"/>
              </a:ext>
            </a:extLst>
          </p:cNvPr>
          <p:cNvSpPr/>
          <p:nvPr/>
        </p:nvSpPr>
        <p:spPr>
          <a:xfrm>
            <a:off x="4308539" y="3827755"/>
            <a:ext cx="514245" cy="342696"/>
          </a:xfrm>
          <a:prstGeom prst="flowChartInternalStorag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2" name="Folienzoom 71">
                <a:extLst>
                  <a:ext uri="{FF2B5EF4-FFF2-40B4-BE49-F238E27FC236}">
                    <a16:creationId xmlns:a16="http://schemas.microsoft.com/office/drawing/2014/main" id="{2925C32D-9AF2-DD47-B2E1-4EDD2C94862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15476606"/>
                  </p:ext>
                </p:extLst>
              </p:nvPr>
            </p:nvGraphicFramePr>
            <p:xfrm>
              <a:off x="236749" y="5336763"/>
              <a:ext cx="2286000" cy="1714500"/>
            </p:xfrm>
            <a:graphic>
              <a:graphicData uri="http://schemas.microsoft.com/office/powerpoint/2016/slidezoom">
                <pslz:sldZm>
                  <pslz:sldZmObj sldId="2001" cId="3661839692">
                    <pslz:zmPr id="{45601510-ABF5-6743-B108-A66772395C99}" returnToParent="0" transitionDur="100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2" name="Folienzoom 71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2925C32D-9AF2-DD47-B2E1-4EDD2C9486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6749" y="5336763"/>
                <a:ext cx="2286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3144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C22A9DF6-02BA-1245-AA9C-B80E68F91AF6}"/>
              </a:ext>
            </a:extLst>
          </p:cNvPr>
          <p:cNvSpPr/>
          <p:nvPr/>
        </p:nvSpPr>
        <p:spPr>
          <a:xfrm>
            <a:off x="2747455" y="2249808"/>
            <a:ext cx="5685252" cy="3938474"/>
          </a:xfrm>
          <a:prstGeom prst="roundRect">
            <a:avLst>
              <a:gd name="adj" fmla="val 4137"/>
            </a:avLst>
          </a:prstGeom>
          <a:solidFill>
            <a:schemeClr val="bg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5FFFB86-FD3E-9B46-B1B6-50269F7C1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Architecture</a:t>
            </a:r>
            <a:endParaRPr lang="de-DE" dirty="0"/>
          </a:p>
        </p:txBody>
      </p:sp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231D553C-36F4-5E42-9424-782F73915B9B}"/>
              </a:ext>
            </a:extLst>
          </p:cNvPr>
          <p:cNvGraphicFramePr>
            <a:graphicFrameLocks noGrp="1"/>
          </p:cNvGraphicFramePr>
          <p:nvPr/>
        </p:nvGraphicFramePr>
        <p:xfrm>
          <a:off x="510371" y="1778177"/>
          <a:ext cx="7916492" cy="3841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9123">
                  <a:extLst>
                    <a:ext uri="{9D8B030D-6E8A-4147-A177-3AD203B41FA5}">
                      <a16:colId xmlns:a16="http://schemas.microsoft.com/office/drawing/2014/main" val="251000773"/>
                    </a:ext>
                  </a:extLst>
                </a:gridCol>
                <a:gridCol w="3958246">
                  <a:extLst>
                    <a:ext uri="{9D8B030D-6E8A-4147-A177-3AD203B41FA5}">
                      <a16:colId xmlns:a16="http://schemas.microsoft.com/office/drawing/2014/main" val="10546601"/>
                    </a:ext>
                  </a:extLst>
                </a:gridCol>
                <a:gridCol w="1979123">
                  <a:extLst>
                    <a:ext uri="{9D8B030D-6E8A-4147-A177-3AD203B41FA5}">
                      <a16:colId xmlns:a16="http://schemas.microsoft.com/office/drawing/2014/main" val="2115239796"/>
                    </a:ext>
                  </a:extLst>
                </a:gridCol>
              </a:tblGrid>
              <a:tr h="384143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ysClr val="windowText" lastClr="000000"/>
                          </a:solidFill>
                        </a:rPr>
                        <a:t>Sources</a:t>
                      </a:r>
                      <a:endParaRPr lang="de-DE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ysClr val="windowText" lastClr="000000"/>
                          </a:solidFill>
                        </a:rPr>
                        <a:t>Backend (DWH / Kernel)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ysClr val="windowText" lastClr="000000"/>
                          </a:solidFill>
                        </a:rPr>
                        <a:t>Frontend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2899579"/>
                  </a:ext>
                </a:extLst>
              </a:tr>
            </a:tbl>
          </a:graphicData>
        </a:graphic>
      </p:graphicFrame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D5FC16F7-4F02-7F44-AEBE-69DDFB411B7E}"/>
              </a:ext>
            </a:extLst>
          </p:cNvPr>
          <p:cNvGrpSpPr/>
          <p:nvPr/>
        </p:nvGrpSpPr>
        <p:grpSpPr>
          <a:xfrm>
            <a:off x="3956691" y="4796742"/>
            <a:ext cx="1107612" cy="958645"/>
            <a:chOff x="5031476" y="3469283"/>
            <a:chExt cx="1107612" cy="958645"/>
          </a:xfrm>
        </p:grpSpPr>
        <p:sp>
          <p:nvSpPr>
            <p:cNvPr id="20" name="Abgerundetes Rechteck 19">
              <a:extLst>
                <a:ext uri="{FF2B5EF4-FFF2-40B4-BE49-F238E27FC236}">
                  <a16:creationId xmlns:a16="http://schemas.microsoft.com/office/drawing/2014/main" id="{E25FD245-15E2-C04F-9C43-1ADBB30FF63E}"/>
                </a:ext>
              </a:extLst>
            </p:cNvPr>
            <p:cNvSpPr/>
            <p:nvPr/>
          </p:nvSpPr>
          <p:spPr>
            <a:xfrm>
              <a:off x="5031476" y="3469283"/>
              <a:ext cx="1107612" cy="958645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3080" name="Picture 8" descr="Flasks in Python. Flask is a micro web framework written… | by Shivangi  Sareen | Medium">
              <a:extLst>
                <a:ext uri="{FF2B5EF4-FFF2-40B4-BE49-F238E27FC236}">
                  <a16:creationId xmlns:a16="http://schemas.microsoft.com/office/drawing/2014/main" id="{F35064EB-5A89-1F40-A3B4-E4636D45BF8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472" r="19516"/>
            <a:stretch/>
          </p:blipFill>
          <p:spPr bwMode="auto">
            <a:xfrm>
              <a:off x="5282094" y="3607475"/>
              <a:ext cx="591134" cy="6819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B3A94C6B-23AB-CB48-A39A-F31D9162940D}"/>
              </a:ext>
            </a:extLst>
          </p:cNvPr>
          <p:cNvGrpSpPr/>
          <p:nvPr/>
        </p:nvGrpSpPr>
        <p:grpSpPr>
          <a:xfrm>
            <a:off x="6533910" y="2664216"/>
            <a:ext cx="1592698" cy="2581332"/>
            <a:chOff x="6848913" y="2470356"/>
            <a:chExt cx="1592698" cy="2581332"/>
          </a:xfrm>
        </p:grpSpPr>
        <p:sp>
          <p:nvSpPr>
            <p:cNvPr id="29" name="Abgerundetes Rechteck 28">
              <a:extLst>
                <a:ext uri="{FF2B5EF4-FFF2-40B4-BE49-F238E27FC236}">
                  <a16:creationId xmlns:a16="http://schemas.microsoft.com/office/drawing/2014/main" id="{ED0C3060-E268-4E42-B3BD-913E247BD0C8}"/>
                </a:ext>
              </a:extLst>
            </p:cNvPr>
            <p:cNvSpPr/>
            <p:nvPr/>
          </p:nvSpPr>
          <p:spPr>
            <a:xfrm>
              <a:off x="6848913" y="2470356"/>
              <a:ext cx="1592698" cy="2581332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pic>
          <p:nvPicPr>
            <p:cNvPr id="3088" name="Picture 16" descr="HTML5 – Wikipedia">
              <a:extLst>
                <a:ext uri="{FF2B5EF4-FFF2-40B4-BE49-F238E27FC236}">
                  <a16:creationId xmlns:a16="http://schemas.microsoft.com/office/drawing/2014/main" id="{1C1344A5-4E3C-C44D-AAB2-4D22B22DA2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3157" y="3355372"/>
              <a:ext cx="832206" cy="8322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90" name="Picture 18" descr="Cascading Style Sheets – Wikipedia">
              <a:extLst>
                <a:ext uri="{FF2B5EF4-FFF2-40B4-BE49-F238E27FC236}">
                  <a16:creationId xmlns:a16="http://schemas.microsoft.com/office/drawing/2014/main" id="{7FCE5707-DCBF-3543-87D0-A6EDE81615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36875" y="4088587"/>
              <a:ext cx="615767" cy="867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92" name="Picture 20" descr="JavaScript-Schulungen - Skillsoft">
              <a:extLst>
                <a:ext uri="{FF2B5EF4-FFF2-40B4-BE49-F238E27FC236}">
                  <a16:creationId xmlns:a16="http://schemas.microsoft.com/office/drawing/2014/main" id="{AA1A2357-2B1C-D54C-8708-BC3DD308AB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32665" y="2607524"/>
              <a:ext cx="769791" cy="8322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Magnetplattenspeicher 12">
            <a:extLst>
              <a:ext uri="{FF2B5EF4-FFF2-40B4-BE49-F238E27FC236}">
                <a16:creationId xmlns:a16="http://schemas.microsoft.com/office/drawing/2014/main" id="{1BC43FAE-1641-8E4D-BBEF-A1D1B128CBA5}"/>
              </a:ext>
            </a:extLst>
          </p:cNvPr>
          <p:cNvSpPr/>
          <p:nvPr/>
        </p:nvSpPr>
        <p:spPr>
          <a:xfrm>
            <a:off x="3675212" y="3074045"/>
            <a:ext cx="1673329" cy="1223457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A521DE4E-41EF-1545-9E53-AE8264F986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05181" y="2322141"/>
            <a:ext cx="1024641" cy="396851"/>
          </a:xfrm>
          <a:prstGeom prst="rect">
            <a:avLst/>
          </a:prstGeom>
        </p:spPr>
      </p:pic>
      <p:pic>
        <p:nvPicPr>
          <p:cNvPr id="3094" name="Picture 22" descr="Setting up Flask applications on PythonAnywhere | PythonAnywhere help">
            <a:extLst>
              <a:ext uri="{FF2B5EF4-FFF2-40B4-BE49-F238E27FC236}">
                <a16:creationId xmlns:a16="http://schemas.microsoft.com/office/drawing/2014/main" id="{6D17869C-47B3-6D45-90F3-FA9F2F6CAC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2" b="-905"/>
          <a:stretch/>
        </p:blipFill>
        <p:spPr bwMode="auto">
          <a:xfrm rot="16200000">
            <a:off x="7317236" y="4635612"/>
            <a:ext cx="2651537" cy="41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BE427A50-DDF4-D243-85EF-02A3F323CE82}"/>
              </a:ext>
            </a:extLst>
          </p:cNvPr>
          <p:cNvCxnSpPr>
            <a:cxnSpLocks/>
          </p:cNvCxnSpPr>
          <p:nvPr/>
        </p:nvCxnSpPr>
        <p:spPr>
          <a:xfrm>
            <a:off x="2566222" y="1867666"/>
            <a:ext cx="0" cy="1206379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70632253-DCAD-9D4B-9BE4-E43DD4AD63AE}"/>
              </a:ext>
            </a:extLst>
          </p:cNvPr>
          <p:cNvCxnSpPr>
            <a:cxnSpLocks/>
          </p:cNvCxnSpPr>
          <p:nvPr/>
        </p:nvCxnSpPr>
        <p:spPr>
          <a:xfrm>
            <a:off x="6233655" y="1867666"/>
            <a:ext cx="0" cy="193741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>
            <a:extLst>
              <a:ext uri="{FF2B5EF4-FFF2-40B4-BE49-F238E27FC236}">
                <a16:creationId xmlns:a16="http://schemas.microsoft.com/office/drawing/2014/main" id="{92C51843-4DA7-7C42-99B7-510EDDB0304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93165" y="5457783"/>
            <a:ext cx="744800" cy="744800"/>
          </a:xfrm>
          <a:prstGeom prst="rect">
            <a:avLst/>
          </a:prstGeom>
        </p:spPr>
      </p:pic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6968B8C0-6CF8-4844-8E00-8A104DA61DDF}"/>
              </a:ext>
            </a:extLst>
          </p:cNvPr>
          <p:cNvGrpSpPr/>
          <p:nvPr/>
        </p:nvGrpSpPr>
        <p:grpSpPr>
          <a:xfrm>
            <a:off x="732037" y="2555251"/>
            <a:ext cx="1652953" cy="1142304"/>
            <a:chOff x="423167" y="4379281"/>
            <a:chExt cx="1652953" cy="1142304"/>
          </a:xfrm>
        </p:grpSpPr>
        <p:sp>
          <p:nvSpPr>
            <p:cNvPr id="5" name="Abgerundetes Rechteck 4">
              <a:extLst>
                <a:ext uri="{FF2B5EF4-FFF2-40B4-BE49-F238E27FC236}">
                  <a16:creationId xmlns:a16="http://schemas.microsoft.com/office/drawing/2014/main" id="{D5ED2A7F-D3DB-5F49-84AA-E93611C38A09}"/>
                </a:ext>
              </a:extLst>
            </p:cNvPr>
            <p:cNvSpPr/>
            <p:nvPr/>
          </p:nvSpPr>
          <p:spPr>
            <a:xfrm>
              <a:off x="613902" y="4562940"/>
              <a:ext cx="1462218" cy="958645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076" name="Picture 4" descr="The World's Weather Intelligence Platform">
              <a:extLst>
                <a:ext uri="{FF2B5EF4-FFF2-40B4-BE49-F238E27FC236}">
                  <a16:creationId xmlns:a16="http://schemas.microsoft.com/office/drawing/2014/main" id="{EB338FCB-45C0-1546-9354-37BDB65BF4E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475" t="44441" r="15199" b="36213"/>
            <a:stretch/>
          </p:blipFill>
          <p:spPr bwMode="auto">
            <a:xfrm>
              <a:off x="871632" y="4379281"/>
              <a:ext cx="866727" cy="158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FA125AD2-6FF1-2142-AA77-53ECE7383472}"/>
                </a:ext>
              </a:extLst>
            </p:cNvPr>
            <p:cNvSpPr txBox="1"/>
            <p:nvPr/>
          </p:nvSpPr>
          <p:spPr>
            <a:xfrm>
              <a:off x="879365" y="4754138"/>
              <a:ext cx="9094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Weather</a:t>
              </a:r>
              <a:endParaRPr lang="de-DE" sz="1600" dirty="0"/>
            </a:p>
            <a:p>
              <a:pPr algn="r"/>
              <a:r>
                <a:rPr lang="de-DE" sz="1600" dirty="0"/>
                <a:t>Forecast</a:t>
              </a:r>
            </a:p>
          </p:txBody>
        </p:sp>
        <p:pic>
          <p:nvPicPr>
            <p:cNvPr id="5122" name="Picture 2" descr="Tomorrow.io - About | Facebook">
              <a:extLst>
                <a:ext uri="{FF2B5EF4-FFF2-40B4-BE49-F238E27FC236}">
                  <a16:creationId xmlns:a16="http://schemas.microsoft.com/office/drawing/2014/main" id="{9256F4EC-0868-9749-82C8-32A4F5E01E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3167" y="4386442"/>
              <a:ext cx="456299" cy="456299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Magnetplattenspeicher 15">
            <a:extLst>
              <a:ext uri="{FF2B5EF4-FFF2-40B4-BE49-F238E27FC236}">
                <a16:creationId xmlns:a16="http://schemas.microsoft.com/office/drawing/2014/main" id="{91EE920E-D412-BB4F-9F5B-D1816AF95C48}"/>
              </a:ext>
            </a:extLst>
          </p:cNvPr>
          <p:cNvSpPr/>
          <p:nvPr/>
        </p:nvSpPr>
        <p:spPr>
          <a:xfrm>
            <a:off x="3675211" y="2763236"/>
            <a:ext cx="1673329" cy="740489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42" name="Gekrümmte Verbindung 41">
            <a:extLst>
              <a:ext uri="{FF2B5EF4-FFF2-40B4-BE49-F238E27FC236}">
                <a16:creationId xmlns:a16="http://schemas.microsoft.com/office/drawing/2014/main" id="{2ACD45BE-FB2F-CB4E-83A2-1E663C5A57C6}"/>
              </a:ext>
            </a:extLst>
          </p:cNvPr>
          <p:cNvCxnSpPr>
            <a:stCxn id="5" idx="3"/>
          </p:cNvCxnSpPr>
          <p:nvPr/>
        </p:nvCxnSpPr>
        <p:spPr>
          <a:xfrm flipV="1">
            <a:off x="2384990" y="3217487"/>
            <a:ext cx="1290221" cy="746"/>
          </a:xfrm>
          <a:prstGeom prst="curved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 Verbindung 73">
            <a:extLst>
              <a:ext uri="{FF2B5EF4-FFF2-40B4-BE49-F238E27FC236}">
                <a16:creationId xmlns:a16="http://schemas.microsoft.com/office/drawing/2014/main" id="{5A581A03-F898-2E43-976B-F91A32131C19}"/>
              </a:ext>
            </a:extLst>
          </p:cNvPr>
          <p:cNvCxnSpPr>
            <a:cxnSpLocks/>
          </p:cNvCxnSpPr>
          <p:nvPr/>
        </p:nvCxnSpPr>
        <p:spPr>
          <a:xfrm>
            <a:off x="6233655" y="4265165"/>
            <a:ext cx="0" cy="2135631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8" name="Folienzoom 7">
                <a:extLst>
                  <a:ext uri="{FF2B5EF4-FFF2-40B4-BE49-F238E27FC236}">
                    <a16:creationId xmlns:a16="http://schemas.microsoft.com/office/drawing/2014/main" id="{092C1002-820B-AF43-9CE9-699CF6A8F9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11289789"/>
                  </p:ext>
                </p:extLst>
              </p:nvPr>
            </p:nvGraphicFramePr>
            <p:xfrm>
              <a:off x="3388899" y="4459533"/>
              <a:ext cx="2286000" cy="1714500"/>
            </p:xfrm>
            <a:graphic>
              <a:graphicData uri="http://schemas.microsoft.com/office/powerpoint/2016/slidezoom">
                <pslz:sldZm>
                  <pslz:sldZmObj sldId="262" cId="553802328">
                    <pslz:zmPr id="{7AC4C020-896E-724E-A430-40C7449A5DAB}" transitionDur="100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noFill/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8" name="Folienzoom 7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092C1002-820B-AF43-9CE9-699CF6A8F9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388899" y="4459533"/>
                <a:ext cx="2286000" cy="1714500"/>
              </a:xfrm>
              <a:prstGeom prst="rect">
                <a:avLst/>
              </a:prstGeom>
              <a:ln w="3175">
                <a:noFill/>
              </a:ln>
            </p:spPr>
          </p:pic>
        </mc:Fallback>
      </mc:AlternateContent>
      <p:cxnSp>
        <p:nvCxnSpPr>
          <p:cNvPr id="77" name="Gerade Verbindung 76">
            <a:extLst>
              <a:ext uri="{FF2B5EF4-FFF2-40B4-BE49-F238E27FC236}">
                <a16:creationId xmlns:a16="http://schemas.microsoft.com/office/drawing/2014/main" id="{F75B8D22-0F52-F04F-B8C9-8F5455194720}"/>
              </a:ext>
            </a:extLst>
          </p:cNvPr>
          <p:cNvCxnSpPr>
            <a:cxnSpLocks/>
          </p:cNvCxnSpPr>
          <p:nvPr/>
        </p:nvCxnSpPr>
        <p:spPr>
          <a:xfrm>
            <a:off x="2566222" y="3429000"/>
            <a:ext cx="0" cy="1568031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78">
            <a:extLst>
              <a:ext uri="{FF2B5EF4-FFF2-40B4-BE49-F238E27FC236}">
                <a16:creationId xmlns:a16="http://schemas.microsoft.com/office/drawing/2014/main" id="{FCA88A07-9BEB-1A4B-80A2-A1BE1E03A3C1}"/>
              </a:ext>
            </a:extLst>
          </p:cNvPr>
          <p:cNvCxnSpPr>
            <a:cxnSpLocks/>
          </p:cNvCxnSpPr>
          <p:nvPr/>
        </p:nvCxnSpPr>
        <p:spPr>
          <a:xfrm>
            <a:off x="2566222" y="5457783"/>
            <a:ext cx="0" cy="94301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Zentralspeicher 68">
            <a:extLst>
              <a:ext uri="{FF2B5EF4-FFF2-40B4-BE49-F238E27FC236}">
                <a16:creationId xmlns:a16="http://schemas.microsoft.com/office/drawing/2014/main" id="{744D59B8-0FFD-FF43-A044-BC78D2299AA2}"/>
              </a:ext>
            </a:extLst>
          </p:cNvPr>
          <p:cNvSpPr/>
          <p:nvPr/>
        </p:nvSpPr>
        <p:spPr>
          <a:xfrm>
            <a:off x="4284198" y="3074045"/>
            <a:ext cx="514245" cy="342696"/>
          </a:xfrm>
          <a:prstGeom prst="flowChartInternalStorag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Zentralspeicher 82">
            <a:extLst>
              <a:ext uri="{FF2B5EF4-FFF2-40B4-BE49-F238E27FC236}">
                <a16:creationId xmlns:a16="http://schemas.microsoft.com/office/drawing/2014/main" id="{564BB296-5697-2846-9EA6-796F1DB6E990}"/>
              </a:ext>
            </a:extLst>
          </p:cNvPr>
          <p:cNvSpPr/>
          <p:nvPr/>
        </p:nvSpPr>
        <p:spPr>
          <a:xfrm>
            <a:off x="4005181" y="3641917"/>
            <a:ext cx="514245" cy="342696"/>
          </a:xfrm>
          <a:prstGeom prst="flowChartInternalStorag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Zentralspeicher 83">
            <a:extLst>
              <a:ext uri="{FF2B5EF4-FFF2-40B4-BE49-F238E27FC236}">
                <a16:creationId xmlns:a16="http://schemas.microsoft.com/office/drawing/2014/main" id="{6143AE9B-C558-9C4D-B17D-2BBD299F39F5}"/>
              </a:ext>
            </a:extLst>
          </p:cNvPr>
          <p:cNvSpPr/>
          <p:nvPr/>
        </p:nvSpPr>
        <p:spPr>
          <a:xfrm>
            <a:off x="4142817" y="3734836"/>
            <a:ext cx="514245" cy="342696"/>
          </a:xfrm>
          <a:prstGeom prst="flowChartInternalStorag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Zentralspeicher 84">
            <a:extLst>
              <a:ext uri="{FF2B5EF4-FFF2-40B4-BE49-F238E27FC236}">
                <a16:creationId xmlns:a16="http://schemas.microsoft.com/office/drawing/2014/main" id="{AB861C3D-8E3A-2140-89B2-A1D9A9E725B5}"/>
              </a:ext>
            </a:extLst>
          </p:cNvPr>
          <p:cNvSpPr/>
          <p:nvPr/>
        </p:nvSpPr>
        <p:spPr>
          <a:xfrm>
            <a:off x="4308539" y="3827755"/>
            <a:ext cx="514245" cy="342696"/>
          </a:xfrm>
          <a:prstGeom prst="flowChartInternalStorag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2" name="Folienzoom 71">
                <a:extLst>
                  <a:ext uri="{FF2B5EF4-FFF2-40B4-BE49-F238E27FC236}">
                    <a16:creationId xmlns:a16="http://schemas.microsoft.com/office/drawing/2014/main" id="{2925C32D-9AF2-DD47-B2E1-4EDD2C94862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78335923"/>
                  </p:ext>
                </p:extLst>
              </p:nvPr>
            </p:nvGraphicFramePr>
            <p:xfrm>
              <a:off x="628650" y="4574955"/>
              <a:ext cx="1830080" cy="1372561"/>
            </p:xfrm>
            <a:graphic>
              <a:graphicData uri="http://schemas.microsoft.com/office/powerpoint/2016/slidezoom">
                <pslz:sldZm>
                  <pslz:sldZmObj sldId="2001" cId="3661839692">
                    <pslz:zmPr id="{45601510-ABF5-6743-B108-A66772395C99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830080" cy="1372561"/>
                        </a:xfrm>
                        <a:prstGeom prst="roundRect">
                          <a:avLst>
                            <a:gd name="adj" fmla="val 8594"/>
                          </a:avLst>
                        </a:prstGeom>
                        <a:solidFill>
                          <a:srgbClr val="FFFFFF">
                            <a:shade val="85000"/>
                          </a:srgbClr>
                        </a:solidFill>
                        <a:ln>
                          <a:solidFill>
                            <a:schemeClr val="tx1"/>
                          </a:solidFill>
                        </a:ln>
                        <a:effectLst>
                          <a:reflection endPos="0" dist="5000" dir="5400000" sy="-100000" algn="bl" rotWithShape="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2" name="Folienzoom 71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2925C32D-9AF2-DD47-B2E1-4EDD2C94862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28650" y="4574955"/>
                <a:ext cx="1830080" cy="1372561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solidFill>
                  <a:schemeClr val="tx1"/>
                </a:solidFill>
              </a:ln>
              <a:effectLst>
                <a:reflection endPos="0" dist="5000" dir="5400000" sy="-100000" algn="bl" rotWithShape="0"/>
              </a:effectLst>
            </p:spPr>
          </p:pic>
        </mc:Fallback>
      </mc:AlternateContent>
      <p:cxnSp>
        <p:nvCxnSpPr>
          <p:cNvPr id="70" name="Gekrümmte Verbindung 69">
            <a:extLst>
              <a:ext uri="{FF2B5EF4-FFF2-40B4-BE49-F238E27FC236}">
                <a16:creationId xmlns:a16="http://schemas.microsoft.com/office/drawing/2014/main" id="{C8F46DFF-9A98-6B4A-80B3-6EA6AA04899D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5064303" y="3954882"/>
            <a:ext cx="1469607" cy="1320506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133847B0-27E4-284C-8083-96117664238A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2458730" y="5261236"/>
            <a:ext cx="154645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C810173A-DB75-5147-9E9C-09FFD3ED125D}"/>
              </a:ext>
            </a:extLst>
          </p:cNvPr>
          <p:cNvCxnSpPr>
            <a:cxnSpLocks/>
            <a:stCxn id="20" idx="0"/>
            <a:endCxn id="13" idx="3"/>
          </p:cNvCxnSpPr>
          <p:nvPr/>
        </p:nvCxnSpPr>
        <p:spPr>
          <a:xfrm flipV="1">
            <a:off x="4510497" y="4297502"/>
            <a:ext cx="1380" cy="499240"/>
          </a:xfrm>
          <a:prstGeom prst="straightConnector1">
            <a:avLst/>
          </a:prstGeom>
          <a:ln w="127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554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8A09DD5-9FB3-0F40-AB89-72D23199E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Member Administration</a:t>
            </a:r>
          </a:p>
        </p:txBody>
      </p:sp>
      <p:pic>
        <p:nvPicPr>
          <p:cNvPr id="7172" name="Picture 4">
            <a:hlinkClick r:id="rId2"/>
            <a:extLst>
              <a:ext uri="{FF2B5EF4-FFF2-40B4-BE49-F238E27FC236}">
                <a16:creationId xmlns:a16="http://schemas.microsoft.com/office/drawing/2014/main" id="{E3FA351C-D64F-4942-B072-6899054A2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8298" y="2469257"/>
            <a:ext cx="2512559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Automating Google Forms &amp; Sheets using Apps Script | by Varun Joshi |  codeburst">
            <a:extLst>
              <a:ext uri="{FF2B5EF4-FFF2-40B4-BE49-F238E27FC236}">
                <a16:creationId xmlns:a16="http://schemas.microsoft.com/office/drawing/2014/main" id="{71B5E7AC-9550-A148-96AF-06EE1E720A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0" t="17564" b="39188"/>
          <a:stretch/>
        </p:blipFill>
        <p:spPr bwMode="auto">
          <a:xfrm>
            <a:off x="4501746" y="4437757"/>
            <a:ext cx="3861028" cy="894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5 Google Sheets Script-Funktionen, die Sie kennen müssen">
            <a:hlinkClick r:id="rId5"/>
            <a:extLst>
              <a:ext uri="{FF2B5EF4-FFF2-40B4-BE49-F238E27FC236}">
                <a16:creationId xmlns:a16="http://schemas.microsoft.com/office/drawing/2014/main" id="{409814C6-226C-7F4F-8F51-C958EE109F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30"/>
          <a:stretch/>
        </p:blipFill>
        <p:spPr bwMode="auto">
          <a:xfrm>
            <a:off x="1511799" y="2469257"/>
            <a:ext cx="1649771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5 Google Sheets Script-Funktionen, die Sie kennen müssen">
            <a:extLst>
              <a:ext uri="{FF2B5EF4-FFF2-40B4-BE49-F238E27FC236}">
                <a16:creationId xmlns:a16="http://schemas.microsoft.com/office/drawing/2014/main" id="{4C36647A-261B-BA4A-9827-2ACCBC4C9B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52" t="54297"/>
          <a:stretch/>
        </p:blipFill>
        <p:spPr bwMode="auto">
          <a:xfrm>
            <a:off x="2113684" y="4667469"/>
            <a:ext cx="1718837" cy="64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Automating Google Forms &amp; Sheets using Apps Script | by Varun Joshi |  codeburst">
            <a:extLst>
              <a:ext uri="{FF2B5EF4-FFF2-40B4-BE49-F238E27FC236}">
                <a16:creationId xmlns:a16="http://schemas.microsoft.com/office/drawing/2014/main" id="{DA7AC366-202D-F649-BDD1-A062A45767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0" t="17564" r="48425" b="39188"/>
          <a:stretch/>
        </p:blipFill>
        <p:spPr bwMode="auto">
          <a:xfrm>
            <a:off x="793330" y="4437757"/>
            <a:ext cx="1436937" cy="894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839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8F1CF06A-BC78-2B48-9252-11DA14346E1F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oundRect">
            <a:avLst>
              <a:gd name="adj" fmla="val 0"/>
            </a:avLst>
          </a:prstGeom>
          <a:solidFill>
            <a:schemeClr val="bg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oup 3">
            <a:extLst>
              <a:ext uri="{FF2B5EF4-FFF2-40B4-BE49-F238E27FC236}">
                <a16:creationId xmlns:a16="http://schemas.microsoft.com/office/drawing/2014/main" id="{3AB14494-03BF-814A-A7A5-D8665245E88A}"/>
              </a:ext>
            </a:extLst>
          </p:cNvPr>
          <p:cNvGrpSpPr/>
          <p:nvPr/>
        </p:nvGrpSpPr>
        <p:grpSpPr>
          <a:xfrm>
            <a:off x="2426373" y="1373457"/>
            <a:ext cx="4291254" cy="4254411"/>
            <a:chOff x="4317517" y="2364392"/>
            <a:chExt cx="3521785" cy="3518950"/>
          </a:xfrm>
          <a:solidFill>
            <a:schemeClr val="bg2"/>
          </a:solidFill>
        </p:grpSpPr>
        <p:sp>
          <p:nvSpPr>
            <p:cNvPr id="6" name="Oval 80">
              <a:extLst>
                <a:ext uri="{FF2B5EF4-FFF2-40B4-BE49-F238E27FC236}">
                  <a16:creationId xmlns:a16="http://schemas.microsoft.com/office/drawing/2014/main" id="{A7997E74-C8B0-6D4D-AE66-EA9B13D2A9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7517" y="2364392"/>
              <a:ext cx="3521785" cy="35189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7" name="Oval 81">
              <a:extLst>
                <a:ext uri="{FF2B5EF4-FFF2-40B4-BE49-F238E27FC236}">
                  <a16:creationId xmlns:a16="http://schemas.microsoft.com/office/drawing/2014/main" id="{D818613E-702F-4D4F-B7C1-29291B3829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3153" y="2647194"/>
              <a:ext cx="2953348" cy="29533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 dirty="0"/>
            </a:p>
          </p:txBody>
        </p:sp>
      </p:grpSp>
      <p:pic>
        <p:nvPicPr>
          <p:cNvPr id="4" name="Picture 8" descr="Flasks in Python. Flask is a micro web framework written… | by Shivangi  Sareen | Medium">
            <a:hlinkClick r:id="rId2"/>
            <a:extLst>
              <a:ext uri="{FF2B5EF4-FFF2-40B4-BE49-F238E27FC236}">
                <a16:creationId xmlns:a16="http://schemas.microsoft.com/office/drawing/2014/main" id="{4FDA89BA-D42F-8142-B1F4-0D54C77849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72" r="19516"/>
          <a:stretch/>
        </p:blipFill>
        <p:spPr bwMode="auto">
          <a:xfrm>
            <a:off x="3447935" y="2191597"/>
            <a:ext cx="2078031" cy="2397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B56DAA84-0402-2943-88F3-039BDDBDE42A}"/>
              </a:ext>
            </a:extLst>
          </p:cNvPr>
          <p:cNvSpPr/>
          <p:nvPr/>
        </p:nvSpPr>
        <p:spPr>
          <a:xfrm>
            <a:off x="5720512" y="1092578"/>
            <a:ext cx="2690318" cy="877028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500" dirty="0">
                <a:solidFill>
                  <a:schemeClr val="tx1"/>
                </a:solidFill>
              </a:rPr>
              <a:t>/&lt;</a:t>
            </a:r>
            <a:r>
              <a:rPr lang="de-DE" sz="2500" dirty="0" err="1">
                <a:solidFill>
                  <a:schemeClr val="tx1"/>
                </a:solidFill>
              </a:rPr>
              <a:t>calendar</a:t>
            </a:r>
            <a:r>
              <a:rPr lang="de-DE" sz="2500" dirty="0">
                <a:solidFill>
                  <a:schemeClr val="tx1"/>
                </a:solidFill>
              </a:rPr>
              <a:t>&gt;/...</a:t>
            </a:r>
          </a:p>
        </p:txBody>
      </p:sp>
      <p:sp>
        <p:nvSpPr>
          <p:cNvPr id="10" name="Abgerundetes Rechteck 9">
            <a:extLst>
              <a:ext uri="{FF2B5EF4-FFF2-40B4-BE49-F238E27FC236}">
                <a16:creationId xmlns:a16="http://schemas.microsoft.com/office/drawing/2014/main" id="{AEFBD125-9DE0-BC44-9D4A-A7FBD9AD5738}"/>
              </a:ext>
            </a:extLst>
          </p:cNvPr>
          <p:cNvSpPr/>
          <p:nvPr/>
        </p:nvSpPr>
        <p:spPr>
          <a:xfrm>
            <a:off x="757616" y="5099376"/>
            <a:ext cx="2690319" cy="877028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500" dirty="0">
                <a:solidFill>
                  <a:schemeClr val="tx1"/>
                </a:solidFill>
              </a:rPr>
              <a:t>/</a:t>
            </a:r>
            <a:r>
              <a:rPr lang="de-DE" sz="2500" dirty="0" err="1">
                <a:solidFill>
                  <a:schemeClr val="tx1"/>
                </a:solidFill>
              </a:rPr>
              <a:t>update_member</a:t>
            </a:r>
            <a:endParaRPr lang="de-DE" sz="2500" dirty="0">
              <a:solidFill>
                <a:schemeClr val="tx1"/>
              </a:solidFill>
            </a:endParaRP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3E74D626-9ACB-B74E-9C69-5A72529A6EC6}"/>
              </a:ext>
            </a:extLst>
          </p:cNvPr>
          <p:cNvSpPr/>
          <p:nvPr/>
        </p:nvSpPr>
        <p:spPr>
          <a:xfrm>
            <a:off x="5720512" y="5092748"/>
            <a:ext cx="2690319" cy="877028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500" dirty="0">
                <a:solidFill>
                  <a:schemeClr val="tx1"/>
                </a:solidFill>
              </a:rPr>
              <a:t>/</a:t>
            </a:r>
            <a:r>
              <a:rPr lang="de-DE" sz="2500" dirty="0" err="1">
                <a:solidFill>
                  <a:schemeClr val="tx1"/>
                </a:solidFill>
              </a:rPr>
              <a:t>server</a:t>
            </a:r>
            <a:r>
              <a:rPr lang="de-DE" sz="2500" dirty="0">
                <a:solidFill>
                  <a:schemeClr val="tx1"/>
                </a:solidFill>
              </a:rPr>
              <a:t>/update</a:t>
            </a:r>
          </a:p>
        </p:txBody>
      </p: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96CD59D2-D215-994C-966F-4B67F116AB21}"/>
              </a:ext>
            </a:extLst>
          </p:cNvPr>
          <p:cNvSpPr/>
          <p:nvPr/>
        </p:nvSpPr>
        <p:spPr>
          <a:xfrm>
            <a:off x="733170" y="1092578"/>
            <a:ext cx="2690319" cy="877028"/>
          </a:xfrm>
          <a:prstGeom prst="round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500" dirty="0">
                <a:solidFill>
                  <a:schemeClr val="tx1"/>
                </a:solidFill>
              </a:rPr>
              <a:t>/</a:t>
            </a:r>
            <a:r>
              <a:rPr lang="de-DE" sz="2500" dirty="0" err="1">
                <a:solidFill>
                  <a:schemeClr val="tx1"/>
                </a:solidFill>
              </a:rPr>
              <a:t>invoices</a:t>
            </a:r>
            <a:endParaRPr lang="de-DE" sz="2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8023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186</Words>
  <Application>Microsoft Macintosh PowerPoint</Application>
  <PresentationFormat>Bildschirmpräsentation (4:3)</PresentationFormat>
  <Paragraphs>65</Paragraphs>
  <Slides>8</Slides>
  <Notes>5</Notes>
  <HiddenSlides>3</HiddenSlides>
  <MMClips>0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Office</vt:lpstr>
      <vt:lpstr>think-cell Folie</vt:lpstr>
      <vt:lpstr>PowerPoint-Präsentation</vt:lpstr>
      <vt:lpstr>Table of Content</vt:lpstr>
      <vt:lpstr>Situation &amp; Objective</vt:lpstr>
      <vt:lpstr>Objective Architecture</vt:lpstr>
      <vt:lpstr>Project Architecture</vt:lpstr>
      <vt:lpstr>Project Architecture</vt:lpstr>
      <vt:lpstr>Member Administration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Lisa-Marie Krause</dc:creator>
  <cp:lastModifiedBy>Lisa-Marie Krause</cp:lastModifiedBy>
  <cp:revision>24</cp:revision>
  <dcterms:created xsi:type="dcterms:W3CDTF">2021-05-27T07:06:05Z</dcterms:created>
  <dcterms:modified xsi:type="dcterms:W3CDTF">2021-05-27T10:42:13Z</dcterms:modified>
</cp:coreProperties>
</file>

<file path=docProps/thumbnail.jpeg>
</file>